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4" r:id="rId8"/>
    <p:sldId id="265" r:id="rId9"/>
    <p:sldId id="318" r:id="rId10"/>
    <p:sldId id="287" r:id="rId11"/>
    <p:sldId id="288" r:id="rId12"/>
    <p:sldId id="310" r:id="rId13"/>
    <p:sldId id="303" r:id="rId14"/>
    <p:sldId id="313" r:id="rId15"/>
    <p:sldId id="316" r:id="rId16"/>
    <p:sldId id="304" r:id="rId17"/>
    <p:sldId id="306" r:id="rId18"/>
    <p:sldId id="312" r:id="rId19"/>
    <p:sldId id="307" r:id="rId20"/>
    <p:sldId id="305" r:id="rId21"/>
    <p:sldId id="320" r:id="rId22"/>
    <p:sldId id="321" r:id="rId23"/>
    <p:sldId id="311" r:id="rId24"/>
    <p:sldId id="278" r:id="rId25"/>
    <p:sldId id="263" r:id="rId26"/>
    <p:sldId id="322" r:id="rId27"/>
    <p:sldId id="323" r:id="rId28"/>
    <p:sldId id="324" r:id="rId29"/>
    <p:sldId id="32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73618"/>
  </p:normalViewPr>
  <p:slideViewPr>
    <p:cSldViewPr snapToGrid="0" snapToObjects="1">
      <p:cViewPr varScale="1">
        <p:scale>
          <a:sx n="78" d="100"/>
          <a:sy n="78" d="100"/>
        </p:scale>
        <p:origin x="16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22E61-BB74-3D45-95F4-C427695095A8}" type="datetimeFigureOut">
              <a:rPr lang="en-US" smtClean="0"/>
              <a:t>11/23/20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03F20-2521-CD49-A8A2-6EC8A460486A}" type="slidenum">
              <a:rPr lang="en-US" smtClean="0"/>
              <a:t>‹#›</a:t>
            </a:fld>
            <a:endParaRPr lang="en-US"/>
          </a:p>
        </p:txBody>
      </p:sp>
    </p:spTree>
    <p:extLst>
      <p:ext uri="{BB962C8B-B14F-4D97-AF65-F5344CB8AC3E}">
        <p14:creationId xmlns:p14="http://schemas.microsoft.com/office/powerpoint/2010/main" val="256704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Academic presentation/content – 15 minutes</a:t>
            </a:r>
          </a:p>
          <a:p>
            <a:pPr lvl="1"/>
            <a:r>
              <a:rPr lang="en-GB" sz="1200" kern="1200" dirty="0">
                <a:solidFill>
                  <a:schemeClr val="tx1"/>
                </a:solidFill>
                <a:effectLst/>
                <a:latin typeface="+mn-lt"/>
                <a:ea typeface="+mn-ea"/>
                <a:cs typeface="+mn-cs"/>
              </a:rPr>
              <a:t>Practitioner presentation/content – 15 minutes</a:t>
            </a:r>
          </a:p>
          <a:p>
            <a:pPr lvl="1"/>
            <a:r>
              <a:rPr lang="en-GB" sz="1200" kern="1200" dirty="0">
                <a:solidFill>
                  <a:schemeClr val="tx1"/>
                </a:solidFill>
                <a:effectLst/>
                <a:latin typeface="+mn-lt"/>
                <a:ea typeface="+mn-ea"/>
                <a:cs typeface="+mn-cs"/>
              </a:rPr>
              <a:t>Student voice – 10 minutes</a:t>
            </a:r>
          </a:p>
          <a:p>
            <a:pPr lvl="1"/>
            <a:r>
              <a:rPr lang="en-GB" sz="1200" kern="1200" dirty="0" err="1">
                <a:solidFill>
                  <a:schemeClr val="tx1"/>
                </a:solidFill>
                <a:effectLst/>
                <a:latin typeface="+mn-lt"/>
                <a:ea typeface="+mn-ea"/>
                <a:cs typeface="+mn-cs"/>
              </a:rPr>
              <a:t>QnA</a:t>
            </a:r>
            <a:r>
              <a:rPr lang="en-GB" sz="1200" kern="1200" dirty="0">
                <a:solidFill>
                  <a:schemeClr val="tx1"/>
                </a:solidFill>
                <a:effectLst/>
                <a:latin typeface="+mn-lt"/>
                <a:ea typeface="+mn-ea"/>
                <a:cs typeface="+mn-cs"/>
              </a:rPr>
              <a:t> – 15-20 minutes</a:t>
            </a:r>
          </a:p>
          <a:p>
            <a:endParaRPr lang="en-US" dirty="0"/>
          </a:p>
        </p:txBody>
      </p:sp>
      <p:sp>
        <p:nvSpPr>
          <p:cNvPr id="4" name="Slide Number Placeholder 3"/>
          <p:cNvSpPr>
            <a:spLocks noGrp="1"/>
          </p:cNvSpPr>
          <p:nvPr>
            <p:ph type="sldNum" sz="quarter" idx="5"/>
          </p:nvPr>
        </p:nvSpPr>
        <p:spPr/>
        <p:txBody>
          <a:bodyPr/>
          <a:lstStyle/>
          <a:p>
            <a:fld id="{03703F20-2521-CD49-A8A2-6EC8A460486A}" type="slidenum">
              <a:rPr lang="en-US" smtClean="0"/>
              <a:t>1</a:t>
            </a:fld>
            <a:endParaRPr lang="en-US"/>
          </a:p>
        </p:txBody>
      </p:sp>
    </p:spTree>
    <p:extLst>
      <p:ext uri="{BB962C8B-B14F-4D97-AF65-F5344CB8AC3E}">
        <p14:creationId xmlns:p14="http://schemas.microsoft.com/office/powerpoint/2010/main" val="232362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22222"/>
                </a:solidFill>
              </a:rPr>
              <a:t>Allow you to think about inclusion and how to ‘differentiate’ to meet the needs of GRT pupils – how to break down barriers.</a:t>
            </a:r>
            <a:endParaRPr lang="en-GB" sz="1200" b="0" i="0" dirty="0">
              <a:solidFill>
                <a:srgbClr val="222222"/>
              </a:solidFill>
              <a:effectLst/>
            </a:endParaRPr>
          </a:p>
          <a:p>
            <a:endParaRPr lang="en-US" dirty="0"/>
          </a:p>
        </p:txBody>
      </p:sp>
      <p:sp>
        <p:nvSpPr>
          <p:cNvPr id="4" name="Slide Number Placeholder 3"/>
          <p:cNvSpPr>
            <a:spLocks noGrp="1"/>
          </p:cNvSpPr>
          <p:nvPr>
            <p:ph type="sldNum" sz="quarter" idx="5"/>
          </p:nvPr>
        </p:nvSpPr>
        <p:spPr/>
        <p:txBody>
          <a:bodyPr/>
          <a:lstStyle/>
          <a:p>
            <a:fld id="{03703F20-2521-CD49-A8A2-6EC8A460486A}" type="slidenum">
              <a:rPr lang="en-US" smtClean="0"/>
              <a:t>2</a:t>
            </a:fld>
            <a:endParaRPr lang="en-US"/>
          </a:p>
        </p:txBody>
      </p:sp>
    </p:spTree>
    <p:extLst>
      <p:ext uri="{BB962C8B-B14F-4D97-AF65-F5344CB8AC3E}">
        <p14:creationId xmlns:p14="http://schemas.microsoft.com/office/powerpoint/2010/main" val="218452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lack of accurate data which can capture the reality of life in the UK for GRT communities is a recurring theme across social policy areas, including education. he 2011 census included for the first time an ethnic category entitled ‘Gypsy, Traveller and Irish Traveller communities’. The census counted around 63,000 people in the UK identifying as members of these groups. </a:t>
            </a:r>
          </a:p>
          <a:p>
            <a:endParaRPr lang="en-GB" dirty="0"/>
          </a:p>
          <a:p>
            <a:r>
              <a:rPr lang="en-GB" dirty="0"/>
              <a:t>Access to HE for GRT communities is not increasing Evidence on progression to HE for those from GRT communities indicates that only very small numbers of learners from such communities progress to HE. Data from the Department of Education shows that from 2009–10 to 2017–182 for all other white groups the trend in HE participation is upwards. However, for Travellers of Irish heritage it has declined and Gypsy/Roma groups it has remained static. </a:t>
            </a:r>
          </a:p>
          <a:p>
            <a:endParaRPr lang="en-GB" dirty="0"/>
          </a:p>
          <a:p>
            <a:r>
              <a:rPr lang="en-GB" dirty="0"/>
              <a:t>‘Vulnerable groups of children are often missed from large-scale statistical analysis of children at risk of poverty and deprivation because they are not included in the sampling frame for survey data, because they are present in too small numbers, or because the characteristics that would identify them as at risk are not recorded. Roma, Gypsy and Traveller children across Europe are missed for all three reasons.</a:t>
            </a:r>
            <a:endParaRPr lang="en-US" dirty="0"/>
          </a:p>
        </p:txBody>
      </p:sp>
      <p:sp>
        <p:nvSpPr>
          <p:cNvPr id="4" name="Slide Number Placeholder 3"/>
          <p:cNvSpPr>
            <a:spLocks noGrp="1"/>
          </p:cNvSpPr>
          <p:nvPr>
            <p:ph type="sldNum" sz="quarter" idx="5"/>
          </p:nvPr>
        </p:nvSpPr>
        <p:spPr/>
        <p:txBody>
          <a:bodyPr/>
          <a:lstStyle/>
          <a:p>
            <a:fld id="{03703F20-2521-CD49-A8A2-6EC8A460486A}" type="slidenum">
              <a:rPr lang="en-US" smtClean="0"/>
              <a:t>3</a:t>
            </a:fld>
            <a:endParaRPr lang="en-US"/>
          </a:p>
        </p:txBody>
      </p:sp>
    </p:spTree>
    <p:extLst>
      <p:ext uri="{BB962C8B-B14F-4D97-AF65-F5344CB8AC3E}">
        <p14:creationId xmlns:p14="http://schemas.microsoft.com/office/powerpoint/2010/main" val="305467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Researchers conduct forty-four qualitative interviews with young Travellers in London aged 15–25.  The research found that 61% of the young Travellers left school before 16 with 2 reaching higher education. Nearly 70% of the participants felt they had been bullied by their teacher. </a:t>
            </a:r>
          </a:p>
          <a:p>
            <a:endParaRPr lang="en-GB" dirty="0"/>
          </a:p>
          <a:p>
            <a:r>
              <a:rPr lang="en-GB" dirty="0"/>
              <a:t>Not simply a cultural ‘choice’ to absent..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key factor to this educational trajectory is a lack of progression through compulsory schooling with GRT pupils having higher overall and persistent absence rates than any other ethnic group in England and the lowest average attainment score at key stage four (Department of Education 2018a and 2018b). Some of the main contributing issues cited for this education ‘achievement gap’ include experiences of racism and bullying, a lack of understanding of GRT culture by teachers, as well as cultural and historical valuing of particular forms of work (Bhopal and Myers, 2016). The prevalence of racism and bullying experienced by GRT pupils in schools is unsurprising given that a 2018 Equality and Human Rights Commission report describes how GRT were the only protected characteristic group in the UK for which the most frequent response was openly negative. </a:t>
            </a:r>
            <a:endParaRPr lang="en-US" dirty="0"/>
          </a:p>
        </p:txBody>
      </p:sp>
      <p:sp>
        <p:nvSpPr>
          <p:cNvPr id="4" name="Slide Number Placeholder 3"/>
          <p:cNvSpPr>
            <a:spLocks noGrp="1"/>
          </p:cNvSpPr>
          <p:nvPr>
            <p:ph type="sldNum" sz="quarter" idx="5"/>
          </p:nvPr>
        </p:nvSpPr>
        <p:spPr/>
        <p:txBody>
          <a:bodyPr/>
          <a:lstStyle/>
          <a:p>
            <a:fld id="{03703F20-2521-CD49-A8A2-6EC8A460486A}" type="slidenum">
              <a:rPr lang="en-US" smtClean="0"/>
              <a:t>4</a:t>
            </a:fld>
            <a:endParaRPr lang="en-US"/>
          </a:p>
        </p:txBody>
      </p:sp>
    </p:spTree>
    <p:extLst>
      <p:ext uri="{BB962C8B-B14F-4D97-AF65-F5344CB8AC3E}">
        <p14:creationId xmlns:p14="http://schemas.microsoft.com/office/powerpoint/2010/main" val="266630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None contain any numerical targets relating to the access, participation or success in higher education of those from GRT communities.</a:t>
            </a:r>
          </a:p>
          <a:p>
            <a:endParaRPr lang="en-GB" dirty="0"/>
          </a:p>
          <a:p>
            <a:r>
              <a:rPr lang="en-GB" sz="1200" b="0" i="0" kern="1200" dirty="0" err="1">
                <a:solidFill>
                  <a:schemeClr val="tx1"/>
                </a:solidFill>
                <a:effectLst/>
                <a:latin typeface="+mn-lt"/>
                <a:ea typeface="+mn-ea"/>
                <a:cs typeface="+mn-cs"/>
              </a:rPr>
              <a:t>ild</a:t>
            </a:r>
            <a:r>
              <a:rPr lang="en-GB" sz="1200" b="0" i="0" kern="1200" dirty="0">
                <a:solidFill>
                  <a:schemeClr val="tx1"/>
                </a:solidFill>
                <a:effectLst/>
                <a:latin typeface="+mn-lt"/>
                <a:ea typeface="+mn-ea"/>
                <a:cs typeface="+mn-cs"/>
              </a:rPr>
              <a:t> positive role models in the form of student networks of current and graduated Gypsy, Roma and Travellers, prioritising and giving special consideration to GRT students and putting on targeted events to inform young people and their families about their choices and their rights when it came to education.</a:t>
            </a:r>
            <a:endParaRPr lang="en-US" dirty="0"/>
          </a:p>
        </p:txBody>
      </p:sp>
      <p:sp>
        <p:nvSpPr>
          <p:cNvPr id="4" name="Slide Number Placeholder 3"/>
          <p:cNvSpPr>
            <a:spLocks noGrp="1"/>
          </p:cNvSpPr>
          <p:nvPr>
            <p:ph type="sldNum" sz="quarter" idx="5"/>
          </p:nvPr>
        </p:nvSpPr>
        <p:spPr/>
        <p:txBody>
          <a:bodyPr/>
          <a:lstStyle/>
          <a:p>
            <a:fld id="{03703F20-2521-CD49-A8A2-6EC8A460486A}" type="slidenum">
              <a:rPr lang="en-US" smtClean="0"/>
              <a:t>5</a:t>
            </a:fld>
            <a:endParaRPr lang="en-US"/>
          </a:p>
        </p:txBody>
      </p:sp>
    </p:spTree>
    <p:extLst>
      <p:ext uri="{BB962C8B-B14F-4D97-AF65-F5344CB8AC3E}">
        <p14:creationId xmlns:p14="http://schemas.microsoft.com/office/powerpoint/2010/main" val="288939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t>
            </a:r>
            <a:r>
              <a:rPr lang="en-GB" sz="1200" i="1" kern="1200" dirty="0">
                <a:solidFill>
                  <a:schemeClr val="tx1"/>
                </a:solidFill>
                <a:effectLst/>
                <a:latin typeface="+mn-lt"/>
                <a:ea typeface="+mn-ea"/>
                <a:cs typeface="+mn-cs"/>
              </a:rPr>
              <a:t>Sussex GRT Collaborative</a:t>
            </a:r>
            <a:r>
              <a:rPr lang="en-GB" sz="1200" kern="1200" dirty="0">
                <a:solidFill>
                  <a:schemeClr val="tx1"/>
                </a:solidFill>
                <a:effectLst/>
                <a:latin typeface="+mn-lt"/>
                <a:ea typeface="+mn-ea"/>
                <a:cs typeface="+mn-cs"/>
              </a:rPr>
              <a:t> includes representation from FFT (an advocacy charity for this community), from both academic and widening participation aspects of University of Sussex, from the Local Authority, from representation from the community, and from schools supporting the same at both Primary, and Secondary level.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a:t>
            </a:r>
            <a:r>
              <a:rPr lang="en-GB" sz="1200" i="1" kern="1200" dirty="0">
                <a:solidFill>
                  <a:schemeClr val="tx1"/>
                </a:solidFill>
                <a:effectLst/>
                <a:latin typeface="+mn-lt"/>
                <a:ea typeface="+mn-ea"/>
                <a:cs typeface="+mn-cs"/>
              </a:rPr>
              <a:t>Sussex GRT Collaborative</a:t>
            </a:r>
            <a:r>
              <a:rPr lang="en-GB" sz="1200" kern="1200" dirty="0">
                <a:solidFill>
                  <a:schemeClr val="tx1"/>
                </a:solidFill>
                <a:effectLst/>
                <a:latin typeface="+mn-lt"/>
                <a:ea typeface="+mn-ea"/>
                <a:cs typeface="+mn-cs"/>
              </a:rPr>
              <a:t> emerged against the concerns generated by various documented statistics evidencing the difficult passage young learners from a GRT background experience in their educational growth. This collaborative has: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developed an informal but regular forum exploring our understanding of these learners</a:t>
            </a:r>
          </a:p>
          <a:p>
            <a:pPr lvl="0"/>
            <a:r>
              <a:rPr lang="en-GB" sz="1200" kern="1200" dirty="0">
                <a:solidFill>
                  <a:schemeClr val="tx1"/>
                </a:solidFill>
                <a:effectLst/>
                <a:latin typeface="+mn-lt"/>
                <a:ea typeface="+mn-ea"/>
                <a:cs typeface="+mn-cs"/>
              </a:rPr>
              <a:t>provided support, opportunity, and intervention exploring their futures</a:t>
            </a:r>
          </a:p>
          <a:p>
            <a:pPr lvl="0"/>
            <a:r>
              <a:rPr lang="en-GB" sz="1200" kern="1200" dirty="0">
                <a:solidFill>
                  <a:schemeClr val="tx1"/>
                </a:solidFill>
                <a:effectLst/>
                <a:latin typeface="+mn-lt"/>
                <a:ea typeface="+mn-ea"/>
                <a:cs typeface="+mn-cs"/>
              </a:rPr>
              <a:t>created a space for educational issues related to this group of learners to be considered in a proactive, positive light</a:t>
            </a:r>
          </a:p>
          <a:p>
            <a:pPr lvl="0"/>
            <a:r>
              <a:rPr lang="en-GB" sz="1200" kern="1200" dirty="0">
                <a:solidFill>
                  <a:schemeClr val="tx1"/>
                </a:solidFill>
                <a:effectLst/>
                <a:latin typeface="+mn-lt"/>
                <a:ea typeface="+mn-ea"/>
                <a:cs typeface="+mn-cs"/>
              </a:rPr>
              <a:t>prompted additional initiatives that has focused on student voice, family inclusion, positive inclusion</a:t>
            </a:r>
          </a:p>
          <a:p>
            <a:endParaRPr lang="en-US" dirty="0"/>
          </a:p>
        </p:txBody>
      </p:sp>
      <p:sp>
        <p:nvSpPr>
          <p:cNvPr id="4" name="Slide Number Placeholder 3"/>
          <p:cNvSpPr>
            <a:spLocks noGrp="1"/>
          </p:cNvSpPr>
          <p:nvPr>
            <p:ph type="sldNum" sz="quarter" idx="5"/>
          </p:nvPr>
        </p:nvSpPr>
        <p:spPr/>
        <p:txBody>
          <a:bodyPr/>
          <a:lstStyle/>
          <a:p>
            <a:fld id="{03703F20-2521-CD49-A8A2-6EC8A460486A}" type="slidenum">
              <a:rPr lang="en-US" smtClean="0"/>
              <a:t>6</a:t>
            </a:fld>
            <a:endParaRPr lang="en-US"/>
          </a:p>
        </p:txBody>
      </p:sp>
    </p:spTree>
    <p:extLst>
      <p:ext uri="{BB962C8B-B14F-4D97-AF65-F5344CB8AC3E}">
        <p14:creationId xmlns:p14="http://schemas.microsoft.com/office/powerpoint/2010/main" val="91661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Need for bespoke targeted support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Relevance of BAME stuff but not GRT specific and BAME doesn’t really speak to them.</a:t>
            </a:r>
          </a:p>
          <a:p>
            <a:r>
              <a:rPr lang="en-GB" sz="1200" kern="1200" dirty="0">
                <a:solidFill>
                  <a:schemeClr val="tx1"/>
                </a:solidFill>
                <a:effectLst/>
                <a:latin typeface="+mn-lt"/>
                <a:ea typeface="+mn-ea"/>
                <a:cs typeface="+mn-cs"/>
              </a:rPr>
              <a:t>Hidden minority.</a:t>
            </a:r>
          </a:p>
          <a:p>
            <a:r>
              <a:rPr lang="en-GB" sz="1200" kern="1200" dirty="0">
                <a:solidFill>
                  <a:schemeClr val="tx1"/>
                </a:solidFill>
                <a:effectLst/>
                <a:latin typeface="+mn-lt"/>
                <a:ea typeface="+mn-ea"/>
                <a:cs typeface="+mn-cs"/>
              </a:rPr>
              <a:t>Engaging whole family/community.</a:t>
            </a:r>
          </a:p>
          <a:p>
            <a:r>
              <a:rPr lang="en-GB" sz="1200" kern="1200" dirty="0">
                <a:solidFill>
                  <a:schemeClr val="tx1"/>
                </a:solidFill>
                <a:effectLst/>
                <a:latin typeface="+mn-lt"/>
                <a:ea typeface="+mn-ea"/>
                <a:cs typeface="+mn-cs"/>
              </a:rPr>
              <a:t>Can’t look at university if can’t get that far. Only officer responsible up to age 16, not after.</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Need to listen to and engage GRT on own terms</a:t>
            </a:r>
            <a:r>
              <a:rPr lang="en-GB" sz="1200" kern="1200" dirty="0">
                <a:solidFill>
                  <a:schemeClr val="tx1"/>
                </a:solidFill>
                <a:effectLst/>
                <a:latin typeface="+mn-lt"/>
                <a:ea typeface="+mn-ea"/>
                <a:cs typeface="+mn-cs"/>
              </a:rPr>
              <a:t> (voice from previous paper)</a:t>
            </a:r>
          </a:p>
          <a:p>
            <a:r>
              <a:rPr lang="en-GB" sz="1200" kern="1200" dirty="0">
                <a:solidFill>
                  <a:schemeClr val="tx1"/>
                </a:solidFill>
                <a:effectLst/>
                <a:latin typeface="+mn-lt"/>
                <a:ea typeface="+mn-ea"/>
                <a:cs typeface="+mn-cs"/>
              </a:rPr>
              <a:t>Listening to what GRT need and want, not assuming.</a:t>
            </a:r>
          </a:p>
          <a:p>
            <a:r>
              <a:rPr lang="en-GB" sz="1200" kern="1200" dirty="0">
                <a:solidFill>
                  <a:schemeClr val="tx1"/>
                </a:solidFill>
                <a:effectLst/>
                <a:latin typeface="+mn-lt"/>
                <a:ea typeface="+mn-ea"/>
                <a:cs typeface="+mn-cs"/>
              </a:rPr>
              <a:t>Good practice – education on a bus.</a:t>
            </a:r>
          </a:p>
          <a:p>
            <a:r>
              <a:rPr lang="en-GB" sz="1200" kern="1200" dirty="0">
                <a:solidFill>
                  <a:schemeClr val="tx1"/>
                </a:solidFill>
                <a:effectLst/>
                <a:latin typeface="+mn-lt"/>
                <a:ea typeface="+mn-ea"/>
                <a:cs typeface="+mn-cs"/>
              </a:rPr>
              <a:t>Universities need to be present where GRT are – e.g. horse fairs. Won’t get much first time but then become part of it. Need to win trust. (Link with our event which GRT didn’t come to + our inclusive approach to trip with families invited too).</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Need to change dominant racist perceptions</a:t>
            </a:r>
            <a:r>
              <a:rPr lang="en-GB" sz="1200" kern="1200" dirty="0">
                <a:solidFill>
                  <a:schemeClr val="tx1"/>
                </a:solidFill>
                <a:effectLst/>
                <a:latin typeface="+mn-lt"/>
                <a:ea typeface="+mn-ea"/>
                <a:cs typeface="+mn-cs"/>
              </a:rPr>
              <a:t> – that’s the deficit not GRT </a:t>
            </a:r>
          </a:p>
          <a:p>
            <a:r>
              <a:rPr lang="en-GB" sz="1200" kern="1200" dirty="0">
                <a:solidFill>
                  <a:schemeClr val="tx1"/>
                </a:solidFill>
                <a:effectLst/>
                <a:latin typeface="+mn-lt"/>
                <a:ea typeface="+mn-ea"/>
                <a:cs typeface="+mn-cs"/>
              </a:rPr>
              <a:t>Pippa: Institutional racism against bringing GRT people on to campus.</a:t>
            </a:r>
          </a:p>
          <a:p>
            <a:r>
              <a:rPr lang="en-GB" sz="1200" kern="1200" dirty="0">
                <a:solidFill>
                  <a:schemeClr val="tx1"/>
                </a:solidFill>
                <a:effectLst/>
                <a:latin typeface="+mn-lt"/>
                <a:ea typeface="+mn-ea"/>
                <a:cs typeface="+mn-cs"/>
              </a:rPr>
              <a:t>Afterwards it changed view of college.</a:t>
            </a:r>
          </a:p>
          <a:p>
            <a:r>
              <a:rPr lang="en-GB" sz="1200" kern="1200" dirty="0">
                <a:solidFill>
                  <a:schemeClr val="tx1"/>
                </a:solidFill>
                <a:effectLst/>
                <a:latin typeface="+mn-lt"/>
                <a:ea typeface="+mn-ea"/>
                <a:cs typeface="+mn-cs"/>
              </a:rPr>
              <a:t>Jenny – institutional racism too – people not wanting GRT kids to get extra opportunities – teachers’ perceptions of kids because they know kids and parents.</a:t>
            </a:r>
          </a:p>
          <a:p>
            <a:r>
              <a:rPr lang="en-GB" sz="1200" kern="1200" dirty="0">
                <a:solidFill>
                  <a:schemeClr val="tx1"/>
                </a:solidFill>
                <a:effectLst/>
                <a:latin typeface="+mn-lt"/>
                <a:ea typeface="+mn-ea"/>
                <a:cs typeface="+mn-cs"/>
              </a:rPr>
              <a:t>Need for cultural awareness training for organisations (e.g. Pippa’s college colleagues changing their minds). </a:t>
            </a:r>
          </a:p>
          <a:p>
            <a:endParaRPr lang="en-US" dirty="0"/>
          </a:p>
        </p:txBody>
      </p:sp>
      <p:sp>
        <p:nvSpPr>
          <p:cNvPr id="4" name="Slide Number Placeholder 3"/>
          <p:cNvSpPr>
            <a:spLocks noGrp="1"/>
          </p:cNvSpPr>
          <p:nvPr>
            <p:ph type="sldNum" sz="quarter" idx="5"/>
          </p:nvPr>
        </p:nvSpPr>
        <p:spPr/>
        <p:txBody>
          <a:bodyPr/>
          <a:lstStyle/>
          <a:p>
            <a:fld id="{03703F20-2521-CD49-A8A2-6EC8A460486A}" type="slidenum">
              <a:rPr lang="en-US" smtClean="0"/>
              <a:t>7</a:t>
            </a:fld>
            <a:endParaRPr lang="en-US"/>
          </a:p>
        </p:txBody>
      </p:sp>
    </p:spTree>
    <p:extLst>
      <p:ext uri="{BB962C8B-B14F-4D97-AF65-F5344CB8AC3E}">
        <p14:creationId xmlns:p14="http://schemas.microsoft.com/office/powerpoint/2010/main" val="2213672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9B1C-0335-314C-ABA0-EE3891BD104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4801CDE-722E-F848-B63D-41382CD3D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DFBF515-F4FB-7046-90DC-563CFA46F2F8}"/>
              </a:ext>
            </a:extLst>
          </p:cNvPr>
          <p:cNvSpPr>
            <a:spLocks noGrp="1"/>
          </p:cNvSpPr>
          <p:nvPr>
            <p:ph type="dt" sz="half" idx="10"/>
          </p:nvPr>
        </p:nvSpPr>
        <p:spPr/>
        <p:txBody>
          <a:bodyPr/>
          <a:lstStyle/>
          <a:p>
            <a:fld id="{BB96BAE3-7401-A445-9833-997F1C50A02D}" type="datetimeFigureOut">
              <a:rPr lang="en-US" smtClean="0"/>
              <a:t>11/23/20</a:t>
            </a:fld>
            <a:endParaRPr lang="en-US"/>
          </a:p>
        </p:txBody>
      </p:sp>
      <p:sp>
        <p:nvSpPr>
          <p:cNvPr id="5" name="Footer Placeholder 4">
            <a:extLst>
              <a:ext uri="{FF2B5EF4-FFF2-40B4-BE49-F238E27FC236}">
                <a16:creationId xmlns:a16="http://schemas.microsoft.com/office/drawing/2014/main" id="{B260270B-A96F-2D41-9858-BD08B5A3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A60FA-59F4-6A45-958A-81FDBCA95995}"/>
              </a:ext>
            </a:extLst>
          </p:cNvPr>
          <p:cNvSpPr>
            <a:spLocks noGrp="1"/>
          </p:cNvSpPr>
          <p:nvPr>
            <p:ph type="sldNum" sz="quarter" idx="12"/>
          </p:nvPr>
        </p:nvSpPr>
        <p:spPr/>
        <p:txBody>
          <a:bodyPr/>
          <a:lstStyle/>
          <a:p>
            <a:fld id="{63013C7E-7643-E841-8E1D-DF6B618B561A}" type="slidenum">
              <a:rPr lang="en-US" smtClean="0"/>
              <a:t>‹#›</a:t>
            </a:fld>
            <a:endParaRPr lang="en-US"/>
          </a:p>
        </p:txBody>
      </p:sp>
    </p:spTree>
    <p:extLst>
      <p:ext uri="{BB962C8B-B14F-4D97-AF65-F5344CB8AC3E}">
        <p14:creationId xmlns:p14="http://schemas.microsoft.com/office/powerpoint/2010/main" val="376706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183D-1788-AD43-8050-0411BB9527C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B1020E-8D4A-4B43-99C9-5067353C505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55AB1C-1ACB-9E42-85B8-80F6043587F1}"/>
              </a:ext>
            </a:extLst>
          </p:cNvPr>
          <p:cNvSpPr>
            <a:spLocks noGrp="1"/>
          </p:cNvSpPr>
          <p:nvPr>
            <p:ph type="dt" sz="half" idx="10"/>
          </p:nvPr>
        </p:nvSpPr>
        <p:spPr/>
        <p:txBody>
          <a:bodyPr/>
          <a:lstStyle/>
          <a:p>
            <a:fld id="{BB96BAE3-7401-A445-9833-997F1C50A02D}" type="datetimeFigureOut">
              <a:rPr lang="en-US" smtClean="0"/>
              <a:t>11/23/20</a:t>
            </a:fld>
            <a:endParaRPr lang="en-US"/>
          </a:p>
        </p:txBody>
      </p:sp>
      <p:sp>
        <p:nvSpPr>
          <p:cNvPr id="5" name="Footer Placeholder 4">
            <a:extLst>
              <a:ext uri="{FF2B5EF4-FFF2-40B4-BE49-F238E27FC236}">
                <a16:creationId xmlns:a16="http://schemas.microsoft.com/office/drawing/2014/main" id="{EE1D5F62-FEEB-974C-BB19-52E7A7409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E123-B77D-0846-990C-7C382C672882}"/>
              </a:ext>
            </a:extLst>
          </p:cNvPr>
          <p:cNvSpPr>
            <a:spLocks noGrp="1"/>
          </p:cNvSpPr>
          <p:nvPr>
            <p:ph type="sldNum" sz="quarter" idx="12"/>
          </p:nvPr>
        </p:nvSpPr>
        <p:spPr/>
        <p:txBody>
          <a:bodyPr/>
          <a:lstStyle/>
          <a:p>
            <a:fld id="{63013C7E-7643-E841-8E1D-DF6B618B561A}" type="slidenum">
              <a:rPr lang="en-US" smtClean="0"/>
              <a:t>‹#›</a:t>
            </a:fld>
            <a:endParaRPr lang="en-US"/>
          </a:p>
        </p:txBody>
      </p:sp>
    </p:spTree>
    <p:extLst>
      <p:ext uri="{BB962C8B-B14F-4D97-AF65-F5344CB8AC3E}">
        <p14:creationId xmlns:p14="http://schemas.microsoft.com/office/powerpoint/2010/main" val="84538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68C1DF-51D0-E346-A74F-48E750FBD58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9A68CD-2CED-B34B-B9B8-92713891EE6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307A15-542F-294F-BABA-83E8A5E17D56}"/>
              </a:ext>
            </a:extLst>
          </p:cNvPr>
          <p:cNvSpPr>
            <a:spLocks noGrp="1"/>
          </p:cNvSpPr>
          <p:nvPr>
            <p:ph type="dt" sz="half" idx="10"/>
          </p:nvPr>
        </p:nvSpPr>
        <p:spPr/>
        <p:txBody>
          <a:bodyPr/>
          <a:lstStyle/>
          <a:p>
            <a:fld id="{BB96BAE3-7401-A445-9833-997F1C50A02D}" type="datetimeFigureOut">
              <a:rPr lang="en-US" smtClean="0"/>
              <a:t>11/23/20</a:t>
            </a:fld>
            <a:endParaRPr lang="en-US"/>
          </a:p>
        </p:txBody>
      </p:sp>
      <p:sp>
        <p:nvSpPr>
          <p:cNvPr id="5" name="Footer Placeholder 4">
            <a:extLst>
              <a:ext uri="{FF2B5EF4-FFF2-40B4-BE49-F238E27FC236}">
                <a16:creationId xmlns:a16="http://schemas.microsoft.com/office/drawing/2014/main" id="{1464A85D-FE11-3F4C-95E6-0F4063A26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DFFED-2FD9-D549-9BED-53CF2F80E4A0}"/>
              </a:ext>
            </a:extLst>
          </p:cNvPr>
          <p:cNvSpPr>
            <a:spLocks noGrp="1"/>
          </p:cNvSpPr>
          <p:nvPr>
            <p:ph type="sldNum" sz="quarter" idx="12"/>
          </p:nvPr>
        </p:nvSpPr>
        <p:spPr/>
        <p:txBody>
          <a:bodyPr/>
          <a:lstStyle/>
          <a:p>
            <a:fld id="{63013C7E-7643-E841-8E1D-DF6B618B561A}" type="slidenum">
              <a:rPr lang="en-US" smtClean="0"/>
              <a:t>‹#›</a:t>
            </a:fld>
            <a:endParaRPr lang="en-US"/>
          </a:p>
        </p:txBody>
      </p:sp>
    </p:spTree>
    <p:extLst>
      <p:ext uri="{BB962C8B-B14F-4D97-AF65-F5344CB8AC3E}">
        <p14:creationId xmlns:p14="http://schemas.microsoft.com/office/powerpoint/2010/main" val="137477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4F39-F52A-1449-A631-9BAF4C07C5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281EC78-E244-404B-8BF5-6F68CD0FAA8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BAD30F-5247-B64B-9EC3-B9F0E4085D7F}"/>
              </a:ext>
            </a:extLst>
          </p:cNvPr>
          <p:cNvSpPr>
            <a:spLocks noGrp="1"/>
          </p:cNvSpPr>
          <p:nvPr>
            <p:ph type="dt" sz="half" idx="10"/>
          </p:nvPr>
        </p:nvSpPr>
        <p:spPr/>
        <p:txBody>
          <a:bodyPr/>
          <a:lstStyle/>
          <a:p>
            <a:fld id="{BB96BAE3-7401-A445-9833-997F1C50A02D}" type="datetimeFigureOut">
              <a:rPr lang="en-US" smtClean="0"/>
              <a:t>11/23/20</a:t>
            </a:fld>
            <a:endParaRPr lang="en-US"/>
          </a:p>
        </p:txBody>
      </p:sp>
      <p:sp>
        <p:nvSpPr>
          <p:cNvPr id="5" name="Footer Placeholder 4">
            <a:extLst>
              <a:ext uri="{FF2B5EF4-FFF2-40B4-BE49-F238E27FC236}">
                <a16:creationId xmlns:a16="http://schemas.microsoft.com/office/drawing/2014/main" id="{BD6D8158-DC69-9C49-B872-E8DCB536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A040D-F184-EE41-8AB6-3C68C2FEA6B7}"/>
              </a:ext>
            </a:extLst>
          </p:cNvPr>
          <p:cNvSpPr>
            <a:spLocks noGrp="1"/>
          </p:cNvSpPr>
          <p:nvPr>
            <p:ph type="sldNum" sz="quarter" idx="12"/>
          </p:nvPr>
        </p:nvSpPr>
        <p:spPr/>
        <p:txBody>
          <a:bodyPr/>
          <a:lstStyle/>
          <a:p>
            <a:fld id="{63013C7E-7643-E841-8E1D-DF6B618B561A}" type="slidenum">
              <a:rPr lang="en-US" smtClean="0"/>
              <a:t>‹#›</a:t>
            </a:fld>
            <a:endParaRPr lang="en-US"/>
          </a:p>
        </p:txBody>
      </p:sp>
    </p:spTree>
    <p:extLst>
      <p:ext uri="{BB962C8B-B14F-4D97-AF65-F5344CB8AC3E}">
        <p14:creationId xmlns:p14="http://schemas.microsoft.com/office/powerpoint/2010/main" val="44365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AA19-4619-134B-9964-49DC872A87C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687D31B-E669-9B4E-AE51-11859A508C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31BF7FD-D1A3-804F-840E-ADDEDA993E1A}"/>
              </a:ext>
            </a:extLst>
          </p:cNvPr>
          <p:cNvSpPr>
            <a:spLocks noGrp="1"/>
          </p:cNvSpPr>
          <p:nvPr>
            <p:ph type="dt" sz="half" idx="10"/>
          </p:nvPr>
        </p:nvSpPr>
        <p:spPr/>
        <p:txBody>
          <a:bodyPr/>
          <a:lstStyle/>
          <a:p>
            <a:fld id="{BB96BAE3-7401-A445-9833-997F1C50A02D}" type="datetimeFigureOut">
              <a:rPr lang="en-US" smtClean="0"/>
              <a:t>11/23/20</a:t>
            </a:fld>
            <a:endParaRPr lang="en-US"/>
          </a:p>
        </p:txBody>
      </p:sp>
      <p:sp>
        <p:nvSpPr>
          <p:cNvPr id="5" name="Footer Placeholder 4">
            <a:extLst>
              <a:ext uri="{FF2B5EF4-FFF2-40B4-BE49-F238E27FC236}">
                <a16:creationId xmlns:a16="http://schemas.microsoft.com/office/drawing/2014/main" id="{5E85E09A-20F6-BE4D-A05D-B687EBA19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74243-7F89-CA41-A484-D21850DF20DA}"/>
              </a:ext>
            </a:extLst>
          </p:cNvPr>
          <p:cNvSpPr>
            <a:spLocks noGrp="1"/>
          </p:cNvSpPr>
          <p:nvPr>
            <p:ph type="sldNum" sz="quarter" idx="12"/>
          </p:nvPr>
        </p:nvSpPr>
        <p:spPr/>
        <p:txBody>
          <a:bodyPr/>
          <a:lstStyle/>
          <a:p>
            <a:fld id="{63013C7E-7643-E841-8E1D-DF6B618B561A}" type="slidenum">
              <a:rPr lang="en-US" smtClean="0"/>
              <a:t>‹#›</a:t>
            </a:fld>
            <a:endParaRPr lang="en-US"/>
          </a:p>
        </p:txBody>
      </p:sp>
    </p:spTree>
    <p:extLst>
      <p:ext uri="{BB962C8B-B14F-4D97-AF65-F5344CB8AC3E}">
        <p14:creationId xmlns:p14="http://schemas.microsoft.com/office/powerpoint/2010/main" val="155184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47D1-0B63-5346-81A2-A6525F0ED23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F7BA4A-347C-9A42-B2B0-32A5E53682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A13E62A-6266-234C-8F0E-ACF811B645A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DFA8896-7DC5-764D-BC82-2C4A0E3D917D}"/>
              </a:ext>
            </a:extLst>
          </p:cNvPr>
          <p:cNvSpPr>
            <a:spLocks noGrp="1"/>
          </p:cNvSpPr>
          <p:nvPr>
            <p:ph type="dt" sz="half" idx="10"/>
          </p:nvPr>
        </p:nvSpPr>
        <p:spPr/>
        <p:txBody>
          <a:bodyPr/>
          <a:lstStyle/>
          <a:p>
            <a:fld id="{BB96BAE3-7401-A445-9833-997F1C50A02D}" type="datetimeFigureOut">
              <a:rPr lang="en-US" smtClean="0"/>
              <a:t>11/23/20</a:t>
            </a:fld>
            <a:endParaRPr lang="en-US"/>
          </a:p>
        </p:txBody>
      </p:sp>
      <p:sp>
        <p:nvSpPr>
          <p:cNvPr id="6" name="Footer Placeholder 5">
            <a:extLst>
              <a:ext uri="{FF2B5EF4-FFF2-40B4-BE49-F238E27FC236}">
                <a16:creationId xmlns:a16="http://schemas.microsoft.com/office/drawing/2014/main" id="{70559860-A094-294B-833C-89FABDDA3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C16140-C52F-264B-B8CF-3BEBE2775B64}"/>
              </a:ext>
            </a:extLst>
          </p:cNvPr>
          <p:cNvSpPr>
            <a:spLocks noGrp="1"/>
          </p:cNvSpPr>
          <p:nvPr>
            <p:ph type="sldNum" sz="quarter" idx="12"/>
          </p:nvPr>
        </p:nvSpPr>
        <p:spPr/>
        <p:txBody>
          <a:bodyPr/>
          <a:lstStyle/>
          <a:p>
            <a:fld id="{63013C7E-7643-E841-8E1D-DF6B618B561A}" type="slidenum">
              <a:rPr lang="en-US" smtClean="0"/>
              <a:t>‹#›</a:t>
            </a:fld>
            <a:endParaRPr lang="en-US"/>
          </a:p>
        </p:txBody>
      </p:sp>
    </p:spTree>
    <p:extLst>
      <p:ext uri="{BB962C8B-B14F-4D97-AF65-F5344CB8AC3E}">
        <p14:creationId xmlns:p14="http://schemas.microsoft.com/office/powerpoint/2010/main" val="265785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F87B-9321-C44A-96F4-1C030E8EA75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549E09-AB75-0443-99DF-0B07310225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170E7C-A16B-6B49-A342-D146DE7AE79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DE168A3-DD7D-6241-BF45-0DADDFA0B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8E5D7D-2D7B-A54C-ACC3-4796DF49D8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D317795-0F19-DD4E-A18D-0F7132FF8626}"/>
              </a:ext>
            </a:extLst>
          </p:cNvPr>
          <p:cNvSpPr>
            <a:spLocks noGrp="1"/>
          </p:cNvSpPr>
          <p:nvPr>
            <p:ph type="dt" sz="half" idx="10"/>
          </p:nvPr>
        </p:nvSpPr>
        <p:spPr/>
        <p:txBody>
          <a:bodyPr/>
          <a:lstStyle/>
          <a:p>
            <a:fld id="{BB96BAE3-7401-A445-9833-997F1C50A02D}" type="datetimeFigureOut">
              <a:rPr lang="en-US" smtClean="0"/>
              <a:t>11/23/20</a:t>
            </a:fld>
            <a:endParaRPr lang="en-US"/>
          </a:p>
        </p:txBody>
      </p:sp>
      <p:sp>
        <p:nvSpPr>
          <p:cNvPr id="8" name="Footer Placeholder 7">
            <a:extLst>
              <a:ext uri="{FF2B5EF4-FFF2-40B4-BE49-F238E27FC236}">
                <a16:creationId xmlns:a16="http://schemas.microsoft.com/office/drawing/2014/main" id="{E6ED33B8-843D-6D4B-8CEF-FB62E1080B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FB963-A438-9A43-9258-703AF1E289FB}"/>
              </a:ext>
            </a:extLst>
          </p:cNvPr>
          <p:cNvSpPr>
            <a:spLocks noGrp="1"/>
          </p:cNvSpPr>
          <p:nvPr>
            <p:ph type="sldNum" sz="quarter" idx="12"/>
          </p:nvPr>
        </p:nvSpPr>
        <p:spPr/>
        <p:txBody>
          <a:bodyPr/>
          <a:lstStyle/>
          <a:p>
            <a:fld id="{63013C7E-7643-E841-8E1D-DF6B618B561A}" type="slidenum">
              <a:rPr lang="en-US" smtClean="0"/>
              <a:t>‹#›</a:t>
            </a:fld>
            <a:endParaRPr lang="en-US"/>
          </a:p>
        </p:txBody>
      </p:sp>
    </p:spTree>
    <p:extLst>
      <p:ext uri="{BB962C8B-B14F-4D97-AF65-F5344CB8AC3E}">
        <p14:creationId xmlns:p14="http://schemas.microsoft.com/office/powerpoint/2010/main" val="405899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70B5-8E89-0442-BBDE-E8AD85F4D12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7A754F-B02D-A647-A0CA-D321575FDF87}"/>
              </a:ext>
            </a:extLst>
          </p:cNvPr>
          <p:cNvSpPr>
            <a:spLocks noGrp="1"/>
          </p:cNvSpPr>
          <p:nvPr>
            <p:ph type="dt" sz="half" idx="10"/>
          </p:nvPr>
        </p:nvSpPr>
        <p:spPr/>
        <p:txBody>
          <a:bodyPr/>
          <a:lstStyle/>
          <a:p>
            <a:fld id="{BB96BAE3-7401-A445-9833-997F1C50A02D}" type="datetimeFigureOut">
              <a:rPr lang="en-US" smtClean="0"/>
              <a:t>11/23/20</a:t>
            </a:fld>
            <a:endParaRPr lang="en-US"/>
          </a:p>
        </p:txBody>
      </p:sp>
      <p:sp>
        <p:nvSpPr>
          <p:cNvPr id="4" name="Footer Placeholder 3">
            <a:extLst>
              <a:ext uri="{FF2B5EF4-FFF2-40B4-BE49-F238E27FC236}">
                <a16:creationId xmlns:a16="http://schemas.microsoft.com/office/drawing/2014/main" id="{B6F2A0E3-C66A-9D4D-B606-0D5FDA1DC5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7F496A-CB3E-E845-AF7A-3F91B3BE6BD7}"/>
              </a:ext>
            </a:extLst>
          </p:cNvPr>
          <p:cNvSpPr>
            <a:spLocks noGrp="1"/>
          </p:cNvSpPr>
          <p:nvPr>
            <p:ph type="sldNum" sz="quarter" idx="12"/>
          </p:nvPr>
        </p:nvSpPr>
        <p:spPr/>
        <p:txBody>
          <a:bodyPr/>
          <a:lstStyle/>
          <a:p>
            <a:fld id="{63013C7E-7643-E841-8E1D-DF6B618B561A}" type="slidenum">
              <a:rPr lang="en-US" smtClean="0"/>
              <a:t>‹#›</a:t>
            </a:fld>
            <a:endParaRPr lang="en-US"/>
          </a:p>
        </p:txBody>
      </p:sp>
    </p:spTree>
    <p:extLst>
      <p:ext uri="{BB962C8B-B14F-4D97-AF65-F5344CB8AC3E}">
        <p14:creationId xmlns:p14="http://schemas.microsoft.com/office/powerpoint/2010/main" val="73202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CD0AB4-C9C8-0B4B-B4DD-2B4C8BA7C3F4}"/>
              </a:ext>
            </a:extLst>
          </p:cNvPr>
          <p:cNvSpPr>
            <a:spLocks noGrp="1"/>
          </p:cNvSpPr>
          <p:nvPr>
            <p:ph type="dt" sz="half" idx="10"/>
          </p:nvPr>
        </p:nvSpPr>
        <p:spPr/>
        <p:txBody>
          <a:bodyPr/>
          <a:lstStyle/>
          <a:p>
            <a:fld id="{BB96BAE3-7401-A445-9833-997F1C50A02D}" type="datetimeFigureOut">
              <a:rPr lang="en-US" smtClean="0"/>
              <a:t>11/23/20</a:t>
            </a:fld>
            <a:endParaRPr lang="en-US"/>
          </a:p>
        </p:txBody>
      </p:sp>
      <p:sp>
        <p:nvSpPr>
          <p:cNvPr id="3" name="Footer Placeholder 2">
            <a:extLst>
              <a:ext uri="{FF2B5EF4-FFF2-40B4-BE49-F238E27FC236}">
                <a16:creationId xmlns:a16="http://schemas.microsoft.com/office/drawing/2014/main" id="{ED3AB810-C4FA-0743-9169-A3E36454B1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E4CAD6-3F1D-A34F-8BB0-08E1B8FAD840}"/>
              </a:ext>
            </a:extLst>
          </p:cNvPr>
          <p:cNvSpPr>
            <a:spLocks noGrp="1"/>
          </p:cNvSpPr>
          <p:nvPr>
            <p:ph type="sldNum" sz="quarter" idx="12"/>
          </p:nvPr>
        </p:nvSpPr>
        <p:spPr/>
        <p:txBody>
          <a:bodyPr/>
          <a:lstStyle/>
          <a:p>
            <a:fld id="{63013C7E-7643-E841-8E1D-DF6B618B561A}" type="slidenum">
              <a:rPr lang="en-US" smtClean="0"/>
              <a:t>‹#›</a:t>
            </a:fld>
            <a:endParaRPr lang="en-US"/>
          </a:p>
        </p:txBody>
      </p:sp>
    </p:spTree>
    <p:extLst>
      <p:ext uri="{BB962C8B-B14F-4D97-AF65-F5344CB8AC3E}">
        <p14:creationId xmlns:p14="http://schemas.microsoft.com/office/powerpoint/2010/main" val="149882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E8B7-7829-2E4C-A3F6-257C633CB3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B7D74D-8A1A-514B-8F00-EAE856FCC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8F80A84-E36D-AD4B-9FFE-457013B8C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A054C8-37D9-F642-9D2D-65E87C19DBE3}"/>
              </a:ext>
            </a:extLst>
          </p:cNvPr>
          <p:cNvSpPr>
            <a:spLocks noGrp="1"/>
          </p:cNvSpPr>
          <p:nvPr>
            <p:ph type="dt" sz="half" idx="10"/>
          </p:nvPr>
        </p:nvSpPr>
        <p:spPr/>
        <p:txBody>
          <a:bodyPr/>
          <a:lstStyle/>
          <a:p>
            <a:fld id="{BB96BAE3-7401-A445-9833-997F1C50A02D}" type="datetimeFigureOut">
              <a:rPr lang="en-US" smtClean="0"/>
              <a:t>11/23/20</a:t>
            </a:fld>
            <a:endParaRPr lang="en-US"/>
          </a:p>
        </p:txBody>
      </p:sp>
      <p:sp>
        <p:nvSpPr>
          <p:cNvPr id="6" name="Footer Placeholder 5">
            <a:extLst>
              <a:ext uri="{FF2B5EF4-FFF2-40B4-BE49-F238E27FC236}">
                <a16:creationId xmlns:a16="http://schemas.microsoft.com/office/drawing/2014/main" id="{A3EE216F-2B47-954B-B374-CE492C5A1F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19F65-AC31-1641-903A-03AC80476DFA}"/>
              </a:ext>
            </a:extLst>
          </p:cNvPr>
          <p:cNvSpPr>
            <a:spLocks noGrp="1"/>
          </p:cNvSpPr>
          <p:nvPr>
            <p:ph type="sldNum" sz="quarter" idx="12"/>
          </p:nvPr>
        </p:nvSpPr>
        <p:spPr/>
        <p:txBody>
          <a:bodyPr/>
          <a:lstStyle/>
          <a:p>
            <a:fld id="{63013C7E-7643-E841-8E1D-DF6B618B561A}" type="slidenum">
              <a:rPr lang="en-US" smtClean="0"/>
              <a:t>‹#›</a:t>
            </a:fld>
            <a:endParaRPr lang="en-US"/>
          </a:p>
        </p:txBody>
      </p:sp>
    </p:spTree>
    <p:extLst>
      <p:ext uri="{BB962C8B-B14F-4D97-AF65-F5344CB8AC3E}">
        <p14:creationId xmlns:p14="http://schemas.microsoft.com/office/powerpoint/2010/main" val="312005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BB05-E345-434B-9C96-AC97500DED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DE4811E-6CC6-6047-B4D1-57F5572B2F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85914-5A40-F740-B53E-D39DF3862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5582BC-7904-824E-8333-5939B29840DE}"/>
              </a:ext>
            </a:extLst>
          </p:cNvPr>
          <p:cNvSpPr>
            <a:spLocks noGrp="1"/>
          </p:cNvSpPr>
          <p:nvPr>
            <p:ph type="dt" sz="half" idx="10"/>
          </p:nvPr>
        </p:nvSpPr>
        <p:spPr/>
        <p:txBody>
          <a:bodyPr/>
          <a:lstStyle/>
          <a:p>
            <a:fld id="{BB96BAE3-7401-A445-9833-997F1C50A02D}" type="datetimeFigureOut">
              <a:rPr lang="en-US" smtClean="0"/>
              <a:t>11/23/20</a:t>
            </a:fld>
            <a:endParaRPr lang="en-US"/>
          </a:p>
        </p:txBody>
      </p:sp>
      <p:sp>
        <p:nvSpPr>
          <p:cNvPr id="6" name="Footer Placeholder 5">
            <a:extLst>
              <a:ext uri="{FF2B5EF4-FFF2-40B4-BE49-F238E27FC236}">
                <a16:creationId xmlns:a16="http://schemas.microsoft.com/office/drawing/2014/main" id="{22BFE62C-D4F2-0C4F-BF38-505853AC5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08018-0FFC-5746-8065-CD972D839D29}"/>
              </a:ext>
            </a:extLst>
          </p:cNvPr>
          <p:cNvSpPr>
            <a:spLocks noGrp="1"/>
          </p:cNvSpPr>
          <p:nvPr>
            <p:ph type="sldNum" sz="quarter" idx="12"/>
          </p:nvPr>
        </p:nvSpPr>
        <p:spPr/>
        <p:txBody>
          <a:bodyPr/>
          <a:lstStyle/>
          <a:p>
            <a:fld id="{63013C7E-7643-E841-8E1D-DF6B618B561A}" type="slidenum">
              <a:rPr lang="en-US" smtClean="0"/>
              <a:t>‹#›</a:t>
            </a:fld>
            <a:endParaRPr lang="en-US"/>
          </a:p>
        </p:txBody>
      </p:sp>
    </p:spTree>
    <p:extLst>
      <p:ext uri="{BB962C8B-B14F-4D97-AF65-F5344CB8AC3E}">
        <p14:creationId xmlns:p14="http://schemas.microsoft.com/office/powerpoint/2010/main" val="62472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FC9CE7-1DAA-DA4C-AAA2-2C909A78E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F18A3A-A8A6-A546-8AB6-6F459A9A5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1134BC-B06C-C341-9C8A-F9064EB0A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6BAE3-7401-A445-9833-997F1C50A02D}" type="datetimeFigureOut">
              <a:rPr lang="en-US" smtClean="0"/>
              <a:t>11/23/20</a:t>
            </a:fld>
            <a:endParaRPr lang="en-US"/>
          </a:p>
        </p:txBody>
      </p:sp>
      <p:sp>
        <p:nvSpPr>
          <p:cNvPr id="5" name="Footer Placeholder 4">
            <a:extLst>
              <a:ext uri="{FF2B5EF4-FFF2-40B4-BE49-F238E27FC236}">
                <a16:creationId xmlns:a16="http://schemas.microsoft.com/office/drawing/2014/main" id="{836BF647-50EE-E14A-B0C9-ADABCEA1D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F420DB-48A8-0344-8402-ACE447837A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13C7E-7643-E841-8E1D-DF6B618B561A}" type="slidenum">
              <a:rPr lang="en-US" smtClean="0"/>
              <a:t>‹#›</a:t>
            </a:fld>
            <a:endParaRPr lang="en-US"/>
          </a:p>
        </p:txBody>
      </p:sp>
    </p:spTree>
    <p:extLst>
      <p:ext uri="{BB962C8B-B14F-4D97-AF65-F5344CB8AC3E}">
        <p14:creationId xmlns:p14="http://schemas.microsoft.com/office/powerpoint/2010/main" val="129664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nvers@sussex.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oSa0pBwcJw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BF6B-375A-904D-979B-50EAA168006E}"/>
              </a:ext>
            </a:extLst>
          </p:cNvPr>
          <p:cNvSpPr>
            <a:spLocks noGrp="1"/>
          </p:cNvSpPr>
          <p:nvPr>
            <p:ph type="ctrTitle"/>
          </p:nvPr>
        </p:nvSpPr>
        <p:spPr/>
        <p:txBody>
          <a:bodyPr>
            <a:normAutofit/>
          </a:bodyPr>
          <a:lstStyle/>
          <a:p>
            <a:r>
              <a:rPr lang="en-US" dirty="0">
                <a:latin typeface="+mn-lt"/>
              </a:rPr>
              <a:t>Gypsy, Roma and Travellers</a:t>
            </a:r>
          </a:p>
        </p:txBody>
      </p:sp>
      <p:sp>
        <p:nvSpPr>
          <p:cNvPr id="3" name="Subtitle 2">
            <a:extLst>
              <a:ext uri="{FF2B5EF4-FFF2-40B4-BE49-F238E27FC236}">
                <a16:creationId xmlns:a16="http://schemas.microsoft.com/office/drawing/2014/main" id="{1562592D-A62D-6247-81EA-329663441C05}"/>
              </a:ext>
            </a:extLst>
          </p:cNvPr>
          <p:cNvSpPr>
            <a:spLocks noGrp="1"/>
          </p:cNvSpPr>
          <p:nvPr>
            <p:ph type="subTitle" idx="1"/>
          </p:nvPr>
        </p:nvSpPr>
        <p:spPr/>
        <p:txBody>
          <a:bodyPr>
            <a:normAutofit fontScale="62500" lnSpcReduction="20000"/>
          </a:bodyPr>
          <a:lstStyle/>
          <a:p>
            <a:r>
              <a:rPr lang="en-GB" sz="5100" b="1" i="1" dirty="0"/>
              <a:t>Representing the under-represented in HE</a:t>
            </a:r>
          </a:p>
          <a:p>
            <a:endParaRPr lang="en-GB" b="1" dirty="0"/>
          </a:p>
          <a:p>
            <a:r>
              <a:rPr lang="en-GB" b="1" dirty="0"/>
              <a:t> Dr Emily Danvers, Lecturer in Education University of Sussex, Maxine Lambert, Teacher, Friends, Families and Travellers and Tommy Buck, Policy and Outreach Worker, Friends, Families and Travellers</a:t>
            </a:r>
          </a:p>
          <a:p>
            <a:r>
              <a:rPr lang="en-GB" b="1" dirty="0">
                <a:hlinkClick r:id="rId3"/>
              </a:rPr>
              <a:t>e.danvers@sussex.ac.uk</a:t>
            </a:r>
            <a:r>
              <a:rPr lang="en-GB" b="1" dirty="0"/>
              <a:t> </a:t>
            </a:r>
            <a:endParaRPr lang="en-GB" dirty="0"/>
          </a:p>
          <a:p>
            <a:endParaRPr lang="en-US" dirty="0"/>
          </a:p>
        </p:txBody>
      </p:sp>
      <p:pic>
        <p:nvPicPr>
          <p:cNvPr id="7" name="Picture 6">
            <a:extLst>
              <a:ext uri="{FF2B5EF4-FFF2-40B4-BE49-F238E27FC236}">
                <a16:creationId xmlns:a16="http://schemas.microsoft.com/office/drawing/2014/main" id="{E1245C11-4E9D-8D46-BF5D-F2F7EDAC1361}"/>
              </a:ext>
            </a:extLst>
          </p:cNvPr>
          <p:cNvPicPr>
            <a:picLocks noChangeAspect="1"/>
          </p:cNvPicPr>
          <p:nvPr/>
        </p:nvPicPr>
        <p:blipFill>
          <a:blip r:embed="rId4"/>
          <a:stretch>
            <a:fillRect/>
          </a:stretch>
        </p:blipFill>
        <p:spPr>
          <a:xfrm>
            <a:off x="5805242" y="641108"/>
            <a:ext cx="2241550" cy="1062751"/>
          </a:xfrm>
          <a:prstGeom prst="rect">
            <a:avLst/>
          </a:prstGeom>
        </p:spPr>
      </p:pic>
      <p:pic>
        <p:nvPicPr>
          <p:cNvPr id="1030" name="Picture 6" descr="University of Sussex - Wikipedia">
            <a:extLst>
              <a:ext uri="{FF2B5EF4-FFF2-40B4-BE49-F238E27FC236}">
                <a16:creationId xmlns:a16="http://schemas.microsoft.com/office/drawing/2014/main" id="{284EE903-1F56-5E41-97AD-A1A2B894B3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2938" y="344602"/>
            <a:ext cx="1655762" cy="16557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bout - Higher Education Outreach Network (HEON)">
            <a:extLst>
              <a:ext uri="{FF2B5EF4-FFF2-40B4-BE49-F238E27FC236}">
                <a16:creationId xmlns:a16="http://schemas.microsoft.com/office/drawing/2014/main" id="{05AFFED2-7CC8-704B-85FF-B0B0217151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85" y="380322"/>
            <a:ext cx="4492472" cy="16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98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0" y="365125"/>
            <a:ext cx="10515600" cy="1325563"/>
          </a:xfrm>
        </p:spPr>
        <p:txBody>
          <a:bodyPr>
            <a:normAutofit/>
          </a:bodyPr>
          <a:lstStyle/>
          <a:p>
            <a:r>
              <a:rPr lang="en-GB" altLang="en-US" sz="4800" dirty="0"/>
              <a:t>What I aim to cover today…</a:t>
            </a:r>
          </a:p>
        </p:txBody>
      </p:sp>
      <p:sp>
        <p:nvSpPr>
          <p:cNvPr id="17410" name="Content Placeholder 2"/>
          <p:cNvSpPr>
            <a:spLocks noGrp="1"/>
          </p:cNvSpPr>
          <p:nvPr>
            <p:ph idx="4294967295"/>
          </p:nvPr>
        </p:nvSpPr>
        <p:spPr>
          <a:xfrm>
            <a:off x="0" y="1690688"/>
            <a:ext cx="9856381" cy="4351337"/>
          </a:xfrm>
        </p:spPr>
        <p:txBody>
          <a:bodyPr>
            <a:normAutofit/>
          </a:bodyPr>
          <a:lstStyle/>
          <a:p>
            <a:r>
              <a:rPr lang="en-GB" sz="3600" b="0" i="0" dirty="0">
                <a:solidFill>
                  <a:srgbClr val="222222"/>
                </a:solidFill>
                <a:effectLst/>
              </a:rPr>
              <a:t>GRT experience </a:t>
            </a:r>
          </a:p>
          <a:p>
            <a:r>
              <a:rPr lang="en-GB" sz="3600" dirty="0">
                <a:solidFill>
                  <a:srgbClr val="222222"/>
                </a:solidFill>
              </a:rPr>
              <a:t>C</a:t>
            </a:r>
            <a:r>
              <a:rPr lang="en-GB" sz="3600" b="0" i="0" dirty="0">
                <a:solidFill>
                  <a:srgbClr val="222222"/>
                </a:solidFill>
                <a:effectLst/>
              </a:rPr>
              <a:t>ase study</a:t>
            </a:r>
          </a:p>
          <a:p>
            <a:r>
              <a:rPr lang="en-GB" sz="3600" dirty="0">
                <a:solidFill>
                  <a:srgbClr val="222222"/>
                </a:solidFill>
              </a:rPr>
              <a:t>Inclusion &amp; g</a:t>
            </a:r>
            <a:r>
              <a:rPr lang="en-GB" sz="3600" b="0" i="0" dirty="0">
                <a:solidFill>
                  <a:srgbClr val="222222"/>
                </a:solidFill>
                <a:effectLst/>
              </a:rPr>
              <a:t>ood practice 'big picture’ </a:t>
            </a:r>
          </a:p>
          <a:p>
            <a:r>
              <a:rPr lang="en-GB" sz="3600" dirty="0">
                <a:solidFill>
                  <a:srgbClr val="222222"/>
                </a:solidFill>
              </a:rPr>
              <a:t>C</a:t>
            </a:r>
            <a:r>
              <a:rPr lang="en-GB" sz="3600" b="0" i="0" dirty="0">
                <a:solidFill>
                  <a:srgbClr val="222222"/>
                </a:solidFill>
                <a:effectLst/>
              </a:rPr>
              <a:t>lassroom practice – what I do</a:t>
            </a:r>
            <a:endParaRPr lang="en-GB" sz="3600" dirty="0"/>
          </a:p>
          <a:p>
            <a:pPr>
              <a:buFont typeface="Wingdings" panose="05000000000000000000" pitchFamily="2" charset="2"/>
              <a:buNone/>
            </a:pPr>
            <a:endParaRPr lang="en-GB" altLang="en-US" sz="3600" dirty="0"/>
          </a:p>
        </p:txBody>
      </p:sp>
      <p:pic>
        <p:nvPicPr>
          <p:cNvPr id="3" name="Picture 2">
            <a:extLst>
              <a:ext uri="{FF2B5EF4-FFF2-40B4-BE49-F238E27FC236}">
                <a16:creationId xmlns:a16="http://schemas.microsoft.com/office/drawing/2014/main" id="{3E06F808-30F7-40DF-A506-C19FBEE06204}"/>
              </a:ext>
            </a:extLst>
          </p:cNvPr>
          <p:cNvPicPr>
            <a:picLocks noChangeAspect="1"/>
          </p:cNvPicPr>
          <p:nvPr/>
        </p:nvPicPr>
        <p:blipFill>
          <a:blip r:embed="rId2"/>
          <a:stretch>
            <a:fillRect/>
          </a:stretch>
        </p:blipFill>
        <p:spPr>
          <a:xfrm>
            <a:off x="8552010" y="3549103"/>
            <a:ext cx="3267961" cy="3236417"/>
          </a:xfrm>
          <a:prstGeom prst="rect">
            <a:avLst/>
          </a:prstGeom>
        </p:spPr>
      </p:pic>
      <p:pic>
        <p:nvPicPr>
          <p:cNvPr id="4" name="Picture 3">
            <a:extLst>
              <a:ext uri="{FF2B5EF4-FFF2-40B4-BE49-F238E27FC236}">
                <a16:creationId xmlns:a16="http://schemas.microsoft.com/office/drawing/2014/main" id="{D18573CE-59CE-4892-B859-A4271DC979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2010" y="280617"/>
            <a:ext cx="3366655" cy="2524991"/>
          </a:xfrm>
          <a:prstGeom prst="rect">
            <a:avLst/>
          </a:prstGeom>
        </p:spPr>
      </p:pic>
    </p:spTree>
    <p:extLst>
      <p:ext uri="{BB962C8B-B14F-4D97-AF65-F5344CB8AC3E}">
        <p14:creationId xmlns:p14="http://schemas.microsoft.com/office/powerpoint/2010/main" val="327113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05967" y="130968"/>
            <a:ext cx="5338762" cy="850900"/>
          </a:xfrm>
        </p:spPr>
        <p:txBody>
          <a:bodyPr>
            <a:noAutofit/>
          </a:bodyPr>
          <a:lstStyle/>
          <a:p>
            <a:br>
              <a:rPr lang="en-GB" altLang="en-US" sz="4800" dirty="0">
                <a:latin typeface="Arial" panose="020B0604020202020204" pitchFamily="34" charset="0"/>
                <a:cs typeface="Arial" panose="020B0604020202020204" pitchFamily="34" charset="0"/>
              </a:rPr>
            </a:br>
            <a:r>
              <a:rPr lang="en-GB" altLang="en-US" sz="4800" dirty="0">
                <a:latin typeface="Arial" panose="020B0604020202020204" pitchFamily="34" charset="0"/>
                <a:cs typeface="Arial" panose="020B0604020202020204" pitchFamily="34" charset="0"/>
              </a:rPr>
              <a:t>Who am I?</a:t>
            </a:r>
          </a:p>
        </p:txBody>
      </p:sp>
      <p:pic>
        <p:nvPicPr>
          <p:cNvPr id="3" name="Picture 2">
            <a:extLst>
              <a:ext uri="{FF2B5EF4-FFF2-40B4-BE49-F238E27FC236}">
                <a16:creationId xmlns:a16="http://schemas.microsoft.com/office/drawing/2014/main" id="{B4247D29-8E5A-4B54-870B-5BC48222687B}"/>
              </a:ext>
            </a:extLst>
          </p:cNvPr>
          <p:cNvPicPr>
            <a:picLocks noChangeAspect="1"/>
          </p:cNvPicPr>
          <p:nvPr/>
        </p:nvPicPr>
        <p:blipFill>
          <a:blip r:embed="rId2"/>
          <a:stretch>
            <a:fillRect/>
          </a:stretch>
        </p:blipFill>
        <p:spPr>
          <a:xfrm>
            <a:off x="3872209" y="266088"/>
            <a:ext cx="1950889" cy="2658086"/>
          </a:xfrm>
          <a:prstGeom prst="rect">
            <a:avLst/>
          </a:prstGeom>
        </p:spPr>
      </p:pic>
      <p:pic>
        <p:nvPicPr>
          <p:cNvPr id="2" name="Picture 1">
            <a:extLst>
              <a:ext uri="{FF2B5EF4-FFF2-40B4-BE49-F238E27FC236}">
                <a16:creationId xmlns:a16="http://schemas.microsoft.com/office/drawing/2014/main" id="{A0066F66-1FDC-4F22-923E-8B27DD0E01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838" y="3714355"/>
            <a:ext cx="3476291" cy="2319338"/>
          </a:xfrm>
          <a:prstGeom prst="rect">
            <a:avLst/>
          </a:prstGeom>
        </p:spPr>
      </p:pic>
      <p:pic>
        <p:nvPicPr>
          <p:cNvPr id="4" name="Picture 3">
            <a:extLst>
              <a:ext uri="{FF2B5EF4-FFF2-40B4-BE49-F238E27FC236}">
                <a16:creationId xmlns:a16="http://schemas.microsoft.com/office/drawing/2014/main" id="{A09EDB35-B160-496A-BD2E-1458ADB3DB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002" y="3586797"/>
            <a:ext cx="3537097" cy="2617452"/>
          </a:xfrm>
          <a:prstGeom prst="rect">
            <a:avLst/>
          </a:prstGeom>
        </p:spPr>
      </p:pic>
      <p:pic>
        <p:nvPicPr>
          <p:cNvPr id="5" name="Picture 4">
            <a:extLst>
              <a:ext uri="{FF2B5EF4-FFF2-40B4-BE49-F238E27FC236}">
                <a16:creationId xmlns:a16="http://schemas.microsoft.com/office/drawing/2014/main" id="{9CC40D4F-397D-478C-935F-97579E1CF6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85551" y="446568"/>
            <a:ext cx="3710469" cy="2824636"/>
          </a:xfrm>
          <a:prstGeom prst="rect">
            <a:avLst/>
          </a:prstGeom>
        </p:spPr>
      </p:pic>
    </p:spTree>
    <p:extLst>
      <p:ext uri="{BB962C8B-B14F-4D97-AF65-F5344CB8AC3E}">
        <p14:creationId xmlns:p14="http://schemas.microsoft.com/office/powerpoint/2010/main" val="58197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8B74BD-41E2-4E79-8726-F42F04B02201}"/>
              </a:ext>
            </a:extLst>
          </p:cNvPr>
          <p:cNvSpPr/>
          <p:nvPr/>
        </p:nvSpPr>
        <p:spPr>
          <a:xfrm>
            <a:off x="1846521" y="979324"/>
            <a:ext cx="6096000" cy="5016758"/>
          </a:xfrm>
          <a:prstGeom prst="rect">
            <a:avLst/>
          </a:prstGeom>
        </p:spPr>
        <p:txBody>
          <a:bodyPr>
            <a:spAutoFit/>
          </a:bodyPr>
          <a:lstStyle/>
          <a:p>
            <a:r>
              <a:rPr lang="en-GB" sz="4000" dirty="0"/>
              <a:t>What do you know about Gypsies and Travellers?  </a:t>
            </a:r>
          </a:p>
          <a:p>
            <a:r>
              <a:rPr lang="en-GB" sz="4000" dirty="0"/>
              <a:t>What do you hear in the press? </a:t>
            </a:r>
          </a:p>
          <a:p>
            <a:endParaRPr lang="en-GB" sz="4000" dirty="0"/>
          </a:p>
          <a:p>
            <a:r>
              <a:rPr lang="en-GB" sz="4000" dirty="0"/>
              <a:t>Share ideas on the chat please and report back…</a:t>
            </a:r>
          </a:p>
          <a:p>
            <a:r>
              <a:rPr lang="en-GB" sz="4000" dirty="0"/>
              <a:t>30 seconds… </a:t>
            </a:r>
          </a:p>
        </p:txBody>
      </p:sp>
    </p:spTree>
    <p:extLst>
      <p:ext uri="{BB962C8B-B14F-4D97-AF65-F5344CB8AC3E}">
        <p14:creationId xmlns:p14="http://schemas.microsoft.com/office/powerpoint/2010/main" val="3247231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Hit the North: Reporting on Traveller and Romany Gypsy communities in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8070" y="821216"/>
            <a:ext cx="3065721" cy="1916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he Sun launched its campaign to &quot;stamp&quot; on illegal camp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65267" y="3029688"/>
            <a:ext cx="2562162" cy="3660231"/>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http://streetbonersandtvcarnage.com/wp-content/uploads/2011/09/IMG_171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3490" y="3029688"/>
            <a:ext cx="2852112" cy="3816952"/>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descr="Compromising anonymity, scapegoating ethnic minorities, and recklessly ..."/>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8951" y="834064"/>
            <a:ext cx="34290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94285" y="344155"/>
            <a:ext cx="1956834" cy="1956834"/>
          </a:xfrm>
          <a:prstGeom prst="rect">
            <a:avLst/>
          </a:prstGeom>
        </p:spPr>
      </p:pic>
      <p:pic>
        <p:nvPicPr>
          <p:cNvPr id="3" name="Picture 2">
            <a:extLst>
              <a:ext uri="{FF2B5EF4-FFF2-40B4-BE49-F238E27FC236}">
                <a16:creationId xmlns:a16="http://schemas.microsoft.com/office/drawing/2014/main" id="{512BE0BE-0AEE-4466-8A9D-45C3D6BE28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2643" y="3429000"/>
            <a:ext cx="3548417" cy="3187661"/>
          </a:xfrm>
          <a:prstGeom prst="rect">
            <a:avLst/>
          </a:prstGeom>
        </p:spPr>
      </p:pic>
      <p:pic>
        <p:nvPicPr>
          <p:cNvPr id="4" name="Picture 3">
            <a:extLst>
              <a:ext uri="{FF2B5EF4-FFF2-40B4-BE49-F238E27FC236}">
                <a16:creationId xmlns:a16="http://schemas.microsoft.com/office/drawing/2014/main" id="{794A5EF9-AC45-464B-9C07-DA229062E20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62729" y="625453"/>
            <a:ext cx="2880787" cy="1798769"/>
          </a:xfrm>
          <a:prstGeom prst="rect">
            <a:avLst/>
          </a:prstGeom>
        </p:spPr>
      </p:pic>
    </p:spTree>
    <p:extLst>
      <p:ext uri="{BB962C8B-B14F-4D97-AF65-F5344CB8AC3E}">
        <p14:creationId xmlns:p14="http://schemas.microsoft.com/office/powerpoint/2010/main" val="255844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C96E49-0AB9-42D2-B60E-5755BB7321CA}"/>
              </a:ext>
            </a:extLst>
          </p:cNvPr>
          <p:cNvSpPr/>
          <p:nvPr/>
        </p:nvSpPr>
        <p:spPr>
          <a:xfrm>
            <a:off x="618572" y="0"/>
            <a:ext cx="11100391" cy="2369880"/>
          </a:xfrm>
          <a:prstGeom prst="rect">
            <a:avLst/>
          </a:prstGeom>
        </p:spPr>
        <p:txBody>
          <a:bodyPr wrap="square">
            <a:spAutoFit/>
          </a:bodyPr>
          <a:lstStyle/>
          <a:p>
            <a:endParaRPr lang="en-GB" dirty="0"/>
          </a:p>
          <a:p>
            <a:r>
              <a:rPr lang="en-GB" sz="2800" dirty="0"/>
              <a:t>			         </a:t>
            </a:r>
          </a:p>
          <a:p>
            <a:r>
              <a:rPr lang="en-GB" u="sng" dirty="0">
                <a:hlinkClick r:id="rId2"/>
              </a:rPr>
              <a:t>https://www.youtube.com/watch?v=oSa0pBwcJwM</a:t>
            </a:r>
            <a:r>
              <a:rPr lang="en-GB" u="sng" dirty="0"/>
              <a:t>  </a:t>
            </a:r>
            <a:r>
              <a:rPr lang="en-GB" b="1" dirty="0"/>
              <a:t>Beginning to 1.58</a:t>
            </a:r>
          </a:p>
          <a:p>
            <a:endParaRPr lang="en-GB" b="1" dirty="0"/>
          </a:p>
          <a:p>
            <a:endParaRPr lang="en-GB" dirty="0"/>
          </a:p>
          <a:p>
            <a:r>
              <a:rPr lang="en-GB" sz="2400" b="1" dirty="0"/>
              <a:t>Think:  what do you find out about teachers views of Travellers?  </a:t>
            </a:r>
          </a:p>
          <a:p>
            <a:r>
              <a:rPr lang="en-GB" sz="2400" b="1" dirty="0">
                <a:solidFill>
                  <a:srgbClr val="FF0000"/>
                </a:solidFill>
              </a:rPr>
              <a:t>Use the chat box to reflect on this – 30 seconds.  </a:t>
            </a:r>
          </a:p>
        </p:txBody>
      </p:sp>
      <p:pic>
        <p:nvPicPr>
          <p:cNvPr id="2" name="Picture 1">
            <a:extLst>
              <a:ext uri="{FF2B5EF4-FFF2-40B4-BE49-F238E27FC236}">
                <a16:creationId xmlns:a16="http://schemas.microsoft.com/office/drawing/2014/main" id="{CF4A6DBA-2CB5-4089-B8C8-6F7B1C5B2D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7594" y="2822686"/>
            <a:ext cx="6370476" cy="3330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800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69F8-B3F0-4699-816E-A9AA42AA5091}"/>
              </a:ext>
            </a:extLst>
          </p:cNvPr>
          <p:cNvSpPr>
            <a:spLocks noGrp="1"/>
          </p:cNvSpPr>
          <p:nvPr>
            <p:ph type="title"/>
          </p:nvPr>
        </p:nvSpPr>
        <p:spPr>
          <a:xfrm>
            <a:off x="393404" y="354419"/>
            <a:ext cx="6539025" cy="698205"/>
          </a:xfrm>
        </p:spPr>
        <p:txBody>
          <a:bodyPr>
            <a:normAutofit fontScale="90000"/>
          </a:bodyPr>
          <a:lstStyle/>
          <a:p>
            <a:r>
              <a:rPr lang="en-GB" dirty="0"/>
              <a:t>Being anti-Traveller is Racism</a:t>
            </a:r>
          </a:p>
        </p:txBody>
      </p:sp>
      <p:pic>
        <p:nvPicPr>
          <p:cNvPr id="5" name="Content Placeholder 4">
            <a:extLst>
              <a:ext uri="{FF2B5EF4-FFF2-40B4-BE49-F238E27FC236}">
                <a16:creationId xmlns:a16="http://schemas.microsoft.com/office/drawing/2014/main" id="{BCC253BC-0510-4847-A6F7-F8C1DD1E1DB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3404" y="1318437"/>
            <a:ext cx="4739302" cy="4739302"/>
          </a:xfrm>
        </p:spPr>
      </p:pic>
      <p:pic>
        <p:nvPicPr>
          <p:cNvPr id="7" name="Picture 6">
            <a:extLst>
              <a:ext uri="{FF2B5EF4-FFF2-40B4-BE49-F238E27FC236}">
                <a16:creationId xmlns:a16="http://schemas.microsoft.com/office/drawing/2014/main" id="{E2DEFAB4-8EC2-45DA-9AC6-363DCF4D1467}"/>
              </a:ext>
            </a:extLst>
          </p:cNvPr>
          <p:cNvPicPr>
            <a:picLocks noChangeAspect="1"/>
          </p:cNvPicPr>
          <p:nvPr/>
        </p:nvPicPr>
        <p:blipFill>
          <a:blip r:embed="rId3"/>
          <a:stretch>
            <a:fillRect/>
          </a:stretch>
        </p:blipFill>
        <p:spPr>
          <a:xfrm>
            <a:off x="6096000" y="1318437"/>
            <a:ext cx="4919275" cy="4739302"/>
          </a:xfrm>
          <a:prstGeom prst="rect">
            <a:avLst/>
          </a:prstGeom>
        </p:spPr>
      </p:pic>
      <p:sp>
        <p:nvSpPr>
          <p:cNvPr id="3" name="TextBox 2">
            <a:extLst>
              <a:ext uri="{FF2B5EF4-FFF2-40B4-BE49-F238E27FC236}">
                <a16:creationId xmlns:a16="http://schemas.microsoft.com/office/drawing/2014/main" id="{404A7A5A-11B6-4AB6-B44C-9489D1EE27A5}"/>
              </a:ext>
            </a:extLst>
          </p:cNvPr>
          <p:cNvSpPr txBox="1"/>
          <p:nvPr/>
        </p:nvSpPr>
        <p:spPr>
          <a:xfrm>
            <a:off x="669851" y="6162602"/>
            <a:ext cx="10196623" cy="369332"/>
          </a:xfrm>
          <a:prstGeom prst="rect">
            <a:avLst/>
          </a:prstGeom>
          <a:noFill/>
        </p:spPr>
        <p:txBody>
          <a:bodyPr wrap="square" rtlCol="0">
            <a:spAutoFit/>
          </a:bodyPr>
          <a:lstStyle/>
          <a:p>
            <a:r>
              <a:rPr lang="en-GB" dirty="0"/>
              <a:t>Anti-Bullying Alliance report ‘Bullied, Not Believed and Blamed’ 2020 </a:t>
            </a:r>
          </a:p>
        </p:txBody>
      </p:sp>
    </p:spTree>
    <p:extLst>
      <p:ext uri="{BB962C8B-B14F-4D97-AF65-F5344CB8AC3E}">
        <p14:creationId xmlns:p14="http://schemas.microsoft.com/office/powerpoint/2010/main" val="4016028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5170573" cy="1320800"/>
          </a:xfrm>
        </p:spPr>
        <p:txBody>
          <a:bodyPr/>
          <a:lstStyle/>
          <a:p>
            <a:pPr algn="ctr"/>
            <a:r>
              <a:rPr lang="en-GB" b="1" dirty="0">
                <a:solidFill>
                  <a:srgbClr val="FF0000"/>
                </a:solidFill>
              </a:rPr>
              <a:t>Case study</a:t>
            </a:r>
          </a:p>
        </p:txBody>
      </p:sp>
      <p:sp>
        <p:nvSpPr>
          <p:cNvPr id="3" name="Content Placeholder 2"/>
          <p:cNvSpPr>
            <a:spLocks noGrp="1"/>
          </p:cNvSpPr>
          <p:nvPr>
            <p:ph idx="1"/>
          </p:nvPr>
        </p:nvSpPr>
        <p:spPr/>
        <p:txBody>
          <a:bodyPr/>
          <a:lstStyle/>
          <a:p>
            <a:pPr marL="0" indent="0">
              <a:buNone/>
            </a:pPr>
            <a:r>
              <a:rPr lang="en-GB" sz="2800" dirty="0"/>
              <a:t>Using the scenario given note using the chat</a:t>
            </a:r>
          </a:p>
          <a:p>
            <a:pPr marL="0" indent="0">
              <a:buNone/>
            </a:pPr>
            <a:r>
              <a:rPr lang="en-GB" sz="2800" dirty="0"/>
              <a:t>box (please use the number):</a:t>
            </a:r>
          </a:p>
          <a:p>
            <a:pPr marL="0" indent="0" algn="ctr">
              <a:buNone/>
            </a:pPr>
            <a:endParaRPr lang="en-GB" sz="2800" dirty="0"/>
          </a:p>
          <a:p>
            <a:pPr marL="0" indent="0">
              <a:buNone/>
            </a:pPr>
            <a:r>
              <a:rPr lang="en-GB" sz="2800" dirty="0"/>
              <a:t>1.  What might be the challenges for the </a:t>
            </a:r>
            <a:r>
              <a:rPr lang="en-GB" sz="2800" b="1" dirty="0"/>
              <a:t>child?</a:t>
            </a:r>
          </a:p>
          <a:p>
            <a:pPr marL="0" indent="0">
              <a:buNone/>
            </a:pPr>
            <a:r>
              <a:rPr lang="en-GB" sz="2800" dirty="0"/>
              <a:t>2. What might be the challenges for the </a:t>
            </a:r>
            <a:r>
              <a:rPr lang="en-GB" sz="2800" b="1" dirty="0"/>
              <a:t>family?</a:t>
            </a:r>
          </a:p>
          <a:p>
            <a:pPr marL="0" indent="0">
              <a:buNone/>
            </a:pPr>
            <a:r>
              <a:rPr lang="en-GB" sz="2800" b="1" dirty="0"/>
              <a:t>3. </a:t>
            </a:r>
            <a:r>
              <a:rPr lang="en-GB" sz="2800" dirty="0"/>
              <a:t>What might be the challenges for the </a:t>
            </a:r>
            <a:r>
              <a:rPr lang="en-GB" sz="2800" b="1" dirty="0"/>
              <a:t>teacher?</a:t>
            </a:r>
          </a:p>
          <a:p>
            <a:pPr marL="0" indent="0">
              <a:buNone/>
            </a:pPr>
            <a:r>
              <a:rPr lang="en-GB" sz="2800" dirty="0"/>
              <a:t>4. What might be the challenges for the </a:t>
            </a:r>
            <a:r>
              <a:rPr lang="en-GB" sz="2800" b="1" dirty="0"/>
              <a:t>school?</a:t>
            </a:r>
          </a:p>
          <a:p>
            <a:endParaRPr lang="en-GB" b="1" dirty="0"/>
          </a:p>
          <a:p>
            <a:pPr marL="0" indent="0" algn="ctr">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227D27EA-643D-4985-8D62-8948D156DE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6375" y="607291"/>
            <a:ext cx="3528291" cy="2646218"/>
          </a:xfrm>
          <a:prstGeom prst="rect">
            <a:avLst/>
          </a:prstGeom>
        </p:spPr>
      </p:pic>
    </p:spTree>
    <p:extLst>
      <p:ext uri="{BB962C8B-B14F-4D97-AF65-F5344CB8AC3E}">
        <p14:creationId xmlns:p14="http://schemas.microsoft.com/office/powerpoint/2010/main" val="216806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71" y="92242"/>
            <a:ext cx="8596668" cy="1320800"/>
          </a:xfrm>
        </p:spPr>
        <p:txBody>
          <a:bodyPr/>
          <a:lstStyle/>
          <a:p>
            <a:pPr algn="ctr"/>
            <a:r>
              <a:rPr lang="en-GB" b="1" dirty="0">
                <a:solidFill>
                  <a:srgbClr val="FF0000"/>
                </a:solidFill>
              </a:rPr>
              <a:t>Scenario One:    Shakira</a:t>
            </a:r>
            <a:br>
              <a:rPr lang="en-GB" b="1" dirty="0">
                <a:solidFill>
                  <a:srgbClr val="FF0000"/>
                </a:solidFill>
              </a:rPr>
            </a:br>
            <a:endParaRPr lang="en-GB" b="1" dirty="0">
              <a:solidFill>
                <a:srgbClr val="FF0000"/>
              </a:solidFill>
            </a:endParaRPr>
          </a:p>
        </p:txBody>
      </p:sp>
      <p:sp>
        <p:nvSpPr>
          <p:cNvPr id="3" name="Content Placeholder 2"/>
          <p:cNvSpPr>
            <a:spLocks noGrp="1"/>
          </p:cNvSpPr>
          <p:nvPr>
            <p:ph idx="1"/>
          </p:nvPr>
        </p:nvSpPr>
        <p:spPr>
          <a:xfrm>
            <a:off x="509106" y="752642"/>
            <a:ext cx="7194021" cy="4351338"/>
          </a:xfrm>
        </p:spPr>
        <p:txBody>
          <a:bodyPr>
            <a:noAutofit/>
          </a:bodyPr>
          <a:lstStyle/>
          <a:p>
            <a:pPr marL="0" indent="0">
              <a:buNone/>
            </a:pPr>
            <a:r>
              <a:rPr lang="en-GB" sz="2400" dirty="0"/>
              <a:t>Shakira is a Traveller of Irish Heritage, aged 5. She has spent all of her life ‘roadside’, with regular evictions (being moved on by the police). At the moment the family are staying on the Travellers transit site, so will be stable for three months.  There is no WIFI on the site, and network coverage is patchy. Her elder two brothers (Years 5 and 6) have had a very disrupted schooling, and she has never been to school or nursery.   She has just started school (in Year 1) in October. Neither of her parents can functionally read or write, and they need help with filling forms.  The school uses ‘parent pay’ an online system for consent and payment (say for trips). The family did not ascribe as  ‘Travellers of Irish heritage’ on their school forms, but they are known to the Traveller Education Support Unit (who have supported the brothers when in school).  The school wonders if they will stay with them, or will move to a new school/move on.  The class teacher is an NQT.</a:t>
            </a:r>
          </a:p>
        </p:txBody>
      </p:sp>
      <p:pic>
        <p:nvPicPr>
          <p:cNvPr id="6" name="Picture 5">
            <a:extLst>
              <a:ext uri="{FF2B5EF4-FFF2-40B4-BE49-F238E27FC236}">
                <a16:creationId xmlns:a16="http://schemas.microsoft.com/office/drawing/2014/main" id="{F817E057-9B08-47BF-B1B1-BF19757129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43949" y="585354"/>
            <a:ext cx="3338945" cy="2504209"/>
          </a:xfrm>
          <a:prstGeom prst="rect">
            <a:avLst/>
          </a:prstGeom>
        </p:spPr>
      </p:pic>
    </p:spTree>
    <p:extLst>
      <p:ext uri="{BB962C8B-B14F-4D97-AF65-F5344CB8AC3E}">
        <p14:creationId xmlns:p14="http://schemas.microsoft.com/office/powerpoint/2010/main" val="119996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179D-249D-46D2-9579-10FF3CE2CFDA}"/>
              </a:ext>
            </a:extLst>
          </p:cNvPr>
          <p:cNvSpPr>
            <a:spLocks noGrp="1"/>
          </p:cNvSpPr>
          <p:nvPr>
            <p:ph type="title"/>
          </p:nvPr>
        </p:nvSpPr>
        <p:spPr>
          <a:xfrm>
            <a:off x="468788" y="236691"/>
            <a:ext cx="8596668" cy="1320800"/>
          </a:xfrm>
        </p:spPr>
        <p:txBody>
          <a:bodyPr/>
          <a:lstStyle/>
          <a:p>
            <a:r>
              <a:rPr lang="en-GB" dirty="0"/>
              <a:t>Case Study</a:t>
            </a:r>
          </a:p>
        </p:txBody>
      </p:sp>
      <p:sp>
        <p:nvSpPr>
          <p:cNvPr id="3" name="Content Placeholder 2">
            <a:extLst>
              <a:ext uri="{FF2B5EF4-FFF2-40B4-BE49-F238E27FC236}">
                <a16:creationId xmlns:a16="http://schemas.microsoft.com/office/drawing/2014/main" id="{0C7D4CD3-ACBA-4F8D-BDC9-6BC722D3659A}"/>
              </a:ext>
            </a:extLst>
          </p:cNvPr>
          <p:cNvSpPr>
            <a:spLocks noGrp="1"/>
          </p:cNvSpPr>
          <p:nvPr>
            <p:ph idx="1"/>
          </p:nvPr>
        </p:nvSpPr>
        <p:spPr>
          <a:xfrm>
            <a:off x="6096000" y="3844689"/>
            <a:ext cx="5627213" cy="3880773"/>
          </a:xfrm>
        </p:spPr>
        <p:txBody>
          <a:bodyPr/>
          <a:lstStyle/>
          <a:p>
            <a:pPr marL="0" indent="0">
              <a:buNone/>
            </a:pPr>
            <a:r>
              <a:rPr lang="en-GB" b="1" dirty="0"/>
              <a:t>Using the scenario given, make notes under the headings:</a:t>
            </a:r>
            <a:endParaRPr lang="en-GB" dirty="0"/>
          </a:p>
          <a:p>
            <a:pPr marL="0" indent="0">
              <a:buNone/>
            </a:pPr>
            <a:r>
              <a:rPr lang="en-GB" sz="1800" dirty="0"/>
              <a:t>1.  What might be the challenges for the </a:t>
            </a:r>
            <a:r>
              <a:rPr lang="en-GB" sz="1800" b="1" dirty="0"/>
              <a:t>child?</a:t>
            </a:r>
          </a:p>
          <a:p>
            <a:pPr marL="0" indent="0">
              <a:buNone/>
            </a:pPr>
            <a:r>
              <a:rPr lang="en-GB" sz="1800" dirty="0"/>
              <a:t>2. What might be the challenges for the </a:t>
            </a:r>
            <a:r>
              <a:rPr lang="en-GB" sz="1800" b="1" dirty="0"/>
              <a:t>family?</a:t>
            </a:r>
          </a:p>
          <a:p>
            <a:pPr marL="0" indent="0">
              <a:buNone/>
            </a:pPr>
            <a:r>
              <a:rPr lang="en-GB" sz="1800" b="1" dirty="0"/>
              <a:t>3. </a:t>
            </a:r>
            <a:r>
              <a:rPr lang="en-GB" sz="1800" dirty="0"/>
              <a:t>What might be the challenges for the </a:t>
            </a:r>
            <a:r>
              <a:rPr lang="en-GB" sz="1800" b="1" dirty="0"/>
              <a:t>teacher?</a:t>
            </a:r>
          </a:p>
          <a:p>
            <a:pPr marL="0" indent="0">
              <a:buNone/>
            </a:pPr>
            <a:r>
              <a:rPr lang="en-GB" sz="1800" dirty="0"/>
              <a:t>4. What might be the challenges for the </a:t>
            </a:r>
            <a:r>
              <a:rPr lang="en-GB" sz="1800" b="1" dirty="0"/>
              <a:t>school?</a:t>
            </a:r>
          </a:p>
          <a:p>
            <a:endParaRPr lang="en-GB" dirty="0"/>
          </a:p>
          <a:p>
            <a:endParaRPr lang="en-GB" dirty="0"/>
          </a:p>
        </p:txBody>
      </p:sp>
      <p:sp>
        <p:nvSpPr>
          <p:cNvPr id="4" name="TextBox 3">
            <a:extLst>
              <a:ext uri="{FF2B5EF4-FFF2-40B4-BE49-F238E27FC236}">
                <a16:creationId xmlns:a16="http://schemas.microsoft.com/office/drawing/2014/main" id="{CFD313F2-5173-4D25-ABEB-D7F7B1EB668E}"/>
              </a:ext>
            </a:extLst>
          </p:cNvPr>
          <p:cNvSpPr txBox="1"/>
          <p:nvPr/>
        </p:nvSpPr>
        <p:spPr>
          <a:xfrm>
            <a:off x="468788" y="1072924"/>
            <a:ext cx="5627213" cy="5355312"/>
          </a:xfrm>
          <a:prstGeom prst="rect">
            <a:avLst/>
          </a:prstGeom>
          <a:noFill/>
        </p:spPr>
        <p:txBody>
          <a:bodyPr wrap="square" rtlCol="0">
            <a:spAutoFit/>
          </a:bodyPr>
          <a:lstStyle/>
          <a:p>
            <a:r>
              <a:rPr lang="en-GB" dirty="0"/>
              <a:t>Shakira is a Traveller of Irish Heritage, aged 5. She has spent all of her life ‘roadside’, with regular evictions (being moved on by the police). At the moment the family are staying on the Travellers transit site, so will be stable for three months.  There is no WIFI on the site, and network coverage is patchy. Her elder two brothers (Years 5 and 6) have had a very disrupted schooling, and she has never been to school or nursery.   She has just started school in Year 1 in October. Neither of her parents can functionally read or write, and they need help with filling forms.  The school uses ‘parent pay’ an online system for consent and payment (say for trips). The family did not ascribe as  ‘Travellers of Irish heritage’ on their school forms, but they are known to the Traveller Education Support Unit.  The school wonders if they will stay with them, or will move to a new school/move on.  The class teacher is an NQT.</a:t>
            </a:r>
          </a:p>
        </p:txBody>
      </p:sp>
      <p:pic>
        <p:nvPicPr>
          <p:cNvPr id="9" name="Picture 8">
            <a:extLst>
              <a:ext uri="{FF2B5EF4-FFF2-40B4-BE49-F238E27FC236}">
                <a16:creationId xmlns:a16="http://schemas.microsoft.com/office/drawing/2014/main" id="{C18AB8FE-10FD-4BC5-A507-7D56365A42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6"/>
          <a:stretch/>
        </p:blipFill>
        <p:spPr>
          <a:xfrm>
            <a:off x="6225332" y="263724"/>
            <a:ext cx="5079977" cy="3596374"/>
          </a:xfrm>
          <a:prstGeom prst="rect">
            <a:avLst/>
          </a:prstGeom>
        </p:spPr>
      </p:pic>
    </p:spTree>
    <p:extLst>
      <p:ext uri="{BB962C8B-B14F-4D97-AF65-F5344CB8AC3E}">
        <p14:creationId xmlns:p14="http://schemas.microsoft.com/office/powerpoint/2010/main" val="2070461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2" y="1"/>
            <a:ext cx="10515600" cy="797442"/>
          </a:xfrm>
        </p:spPr>
        <p:txBody>
          <a:bodyPr/>
          <a:lstStyle/>
          <a:p>
            <a:pPr algn="ctr"/>
            <a:r>
              <a:rPr lang="en-GB" dirty="0"/>
              <a:t>Challenges</a:t>
            </a:r>
          </a:p>
        </p:txBody>
      </p:sp>
      <p:sp>
        <p:nvSpPr>
          <p:cNvPr id="4" name="Diamond 3"/>
          <p:cNvSpPr/>
          <p:nvPr/>
        </p:nvSpPr>
        <p:spPr>
          <a:xfrm>
            <a:off x="122274" y="74540"/>
            <a:ext cx="1717160" cy="146271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a:t>
            </a:r>
          </a:p>
        </p:txBody>
      </p:sp>
      <p:sp>
        <p:nvSpPr>
          <p:cNvPr id="5" name="Rectangle: Rounded Corners 4"/>
          <p:cNvSpPr/>
          <p:nvPr/>
        </p:nvSpPr>
        <p:spPr>
          <a:xfrm>
            <a:off x="8771860" y="186071"/>
            <a:ext cx="2764465" cy="12227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School</a:t>
            </a:r>
          </a:p>
        </p:txBody>
      </p:sp>
      <p:sp>
        <p:nvSpPr>
          <p:cNvPr id="6" name="Oval 5"/>
          <p:cNvSpPr/>
          <p:nvPr/>
        </p:nvSpPr>
        <p:spPr>
          <a:xfrm>
            <a:off x="425302" y="3291582"/>
            <a:ext cx="1839433" cy="114044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Family</a:t>
            </a:r>
          </a:p>
        </p:txBody>
      </p:sp>
      <p:sp>
        <p:nvSpPr>
          <p:cNvPr id="8" name="Isosceles Triangle 7"/>
          <p:cNvSpPr/>
          <p:nvPr/>
        </p:nvSpPr>
        <p:spPr>
          <a:xfrm>
            <a:off x="8250863" y="3538893"/>
            <a:ext cx="2275369" cy="1300483"/>
          </a:xfrm>
          <a:prstGeom prst="triangl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Teacher</a:t>
            </a:r>
          </a:p>
        </p:txBody>
      </p:sp>
      <p:sp>
        <p:nvSpPr>
          <p:cNvPr id="9" name="TextBox 8"/>
          <p:cNvSpPr txBox="1"/>
          <p:nvPr/>
        </p:nvSpPr>
        <p:spPr>
          <a:xfrm>
            <a:off x="1041989" y="1260257"/>
            <a:ext cx="5592727" cy="2031325"/>
          </a:xfrm>
          <a:prstGeom prst="rect">
            <a:avLst/>
          </a:prstGeom>
          <a:noFill/>
        </p:spPr>
        <p:txBody>
          <a:bodyPr wrap="square" rtlCol="0">
            <a:spAutoFit/>
          </a:bodyPr>
          <a:lstStyle/>
          <a:p>
            <a:pPr marL="285750" indent="-285750">
              <a:buFont typeface="Arial" panose="020B0604020202020204" pitchFamily="34" charset="0"/>
              <a:buChar char="•"/>
            </a:pPr>
            <a:r>
              <a:rPr lang="en-GB" dirty="0"/>
              <a:t>Being away from family</a:t>
            </a:r>
          </a:p>
          <a:p>
            <a:pPr marL="285750" indent="-285750">
              <a:buFont typeface="Arial" panose="020B0604020202020204" pitchFamily="34" charset="0"/>
              <a:buChar char="•"/>
            </a:pPr>
            <a:r>
              <a:rPr lang="en-GB" dirty="0"/>
              <a:t>Needs time to ‘settle’ </a:t>
            </a:r>
          </a:p>
          <a:p>
            <a:pPr marL="285750" indent="-285750">
              <a:buFont typeface="Arial" panose="020B0604020202020204" pitchFamily="34" charset="0"/>
              <a:buChar char="•"/>
            </a:pPr>
            <a:r>
              <a:rPr lang="en-GB" dirty="0"/>
              <a:t>Structures/routines</a:t>
            </a:r>
          </a:p>
          <a:p>
            <a:pPr marL="285750" indent="-285750">
              <a:buFont typeface="Arial" panose="020B0604020202020204" pitchFamily="34" charset="0"/>
              <a:buChar char="•"/>
            </a:pPr>
            <a:r>
              <a:rPr lang="en-GB" dirty="0"/>
              <a:t>Is behind - self-esteem</a:t>
            </a:r>
          </a:p>
          <a:p>
            <a:pPr marL="285750" indent="-285750">
              <a:buFont typeface="Arial" panose="020B0604020202020204" pitchFamily="34" charset="0"/>
              <a:buChar char="•"/>
            </a:pPr>
            <a:r>
              <a:rPr lang="en-GB" dirty="0"/>
              <a:t>‘Gorgias’ (settled non-Travellers) worrying</a:t>
            </a:r>
          </a:p>
          <a:p>
            <a:pPr marL="285750" indent="-285750">
              <a:buFont typeface="Arial" panose="020B0604020202020204" pitchFamily="34" charset="0"/>
              <a:buChar char="•"/>
            </a:pPr>
            <a:r>
              <a:rPr lang="en-GB" dirty="0"/>
              <a:t>School food is ‘different’</a:t>
            </a:r>
          </a:p>
          <a:p>
            <a:endParaRPr lang="en-GB" dirty="0"/>
          </a:p>
        </p:txBody>
      </p:sp>
      <p:sp>
        <p:nvSpPr>
          <p:cNvPr id="11" name="TextBox 10"/>
          <p:cNvSpPr txBox="1"/>
          <p:nvPr/>
        </p:nvSpPr>
        <p:spPr>
          <a:xfrm>
            <a:off x="6393710" y="1537255"/>
            <a:ext cx="5663611" cy="2862322"/>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1"/>
                </a:solidFill>
              </a:rPr>
              <a:t>Why resource a child that may leave? Intervention might not be provided (it won’t show on the data)</a:t>
            </a:r>
          </a:p>
          <a:p>
            <a:pPr marL="285750" indent="-285750">
              <a:buFont typeface="Arial" panose="020B0604020202020204" pitchFamily="34" charset="0"/>
              <a:buChar char="•"/>
            </a:pPr>
            <a:r>
              <a:rPr lang="en-GB" dirty="0">
                <a:solidFill>
                  <a:schemeClr val="accent1"/>
                </a:solidFill>
              </a:rPr>
              <a:t>Affects attendance figures</a:t>
            </a:r>
          </a:p>
          <a:p>
            <a:pPr marL="285750" indent="-285750">
              <a:buFont typeface="Arial" panose="020B0604020202020204" pitchFamily="34" charset="0"/>
              <a:buChar char="•"/>
            </a:pPr>
            <a:r>
              <a:rPr lang="en-GB" dirty="0">
                <a:solidFill>
                  <a:schemeClr val="accent1"/>
                </a:solidFill>
              </a:rPr>
              <a:t>Doesn’t understand ‘Traveller’ ways – might be judgemental (or ridicules) or stereotypes</a:t>
            </a:r>
          </a:p>
          <a:p>
            <a:pPr marL="285750" indent="-285750">
              <a:buFont typeface="Arial" panose="020B0604020202020204" pitchFamily="34" charset="0"/>
              <a:buChar char="•"/>
            </a:pPr>
            <a:r>
              <a:rPr lang="en-GB" dirty="0">
                <a:solidFill>
                  <a:schemeClr val="accent1"/>
                </a:solidFill>
              </a:rPr>
              <a:t>School structures (e.g. office systems) rely on literacy (and ICT): too much effort to change or adapt/be inclusive</a:t>
            </a:r>
          </a:p>
          <a:p>
            <a:pPr marL="285750" indent="-285750">
              <a:buFont typeface="Arial" panose="020B0604020202020204" pitchFamily="34" charset="0"/>
              <a:buChar char="•"/>
            </a:pPr>
            <a:endParaRPr lang="en-GB" dirty="0">
              <a:solidFill>
                <a:schemeClr val="accent1"/>
              </a:solidFill>
            </a:endParaRPr>
          </a:p>
          <a:p>
            <a:pPr marL="285750" indent="-285750">
              <a:buFont typeface="Arial" panose="020B0604020202020204" pitchFamily="34" charset="0"/>
              <a:buChar char="•"/>
            </a:pPr>
            <a:endParaRPr lang="en-GB" dirty="0">
              <a:solidFill>
                <a:schemeClr val="accent1"/>
              </a:solidFill>
            </a:endParaRPr>
          </a:p>
        </p:txBody>
      </p:sp>
      <p:sp>
        <p:nvSpPr>
          <p:cNvPr id="12" name="TextBox 11"/>
          <p:cNvSpPr txBox="1"/>
          <p:nvPr/>
        </p:nvSpPr>
        <p:spPr>
          <a:xfrm>
            <a:off x="5901069" y="4862390"/>
            <a:ext cx="6049926" cy="258532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rPr>
              <a:t>Hasn’t time to settle/instruct in routines (I’ve done that!)</a:t>
            </a:r>
          </a:p>
          <a:p>
            <a:pPr marL="285750" indent="-285750">
              <a:buFont typeface="Arial" panose="020B0604020202020204" pitchFamily="34" charset="0"/>
              <a:buChar char="•"/>
            </a:pPr>
            <a:r>
              <a:rPr lang="en-GB" dirty="0">
                <a:solidFill>
                  <a:srgbClr val="FF0000"/>
                </a:solidFill>
              </a:rPr>
              <a:t>Finds it hard to differentiate (other pupils ahead)</a:t>
            </a:r>
          </a:p>
          <a:p>
            <a:pPr marL="285750" indent="-285750">
              <a:buFont typeface="Arial" panose="020B0604020202020204" pitchFamily="34" charset="0"/>
              <a:buChar char="•"/>
            </a:pPr>
            <a:r>
              <a:rPr lang="en-GB" dirty="0">
                <a:solidFill>
                  <a:srgbClr val="FF0000"/>
                </a:solidFill>
              </a:rPr>
              <a:t>Doesn’t want to admit to lack of knowledge</a:t>
            </a:r>
          </a:p>
          <a:p>
            <a:pPr marL="285750" indent="-285750">
              <a:buFont typeface="Arial" panose="020B0604020202020204" pitchFamily="34" charset="0"/>
              <a:buChar char="•"/>
            </a:pPr>
            <a:r>
              <a:rPr lang="en-GB" dirty="0">
                <a:solidFill>
                  <a:srgbClr val="FF0000"/>
                </a:solidFill>
              </a:rPr>
              <a:t>Unsure how to approach parents</a:t>
            </a:r>
          </a:p>
          <a:p>
            <a:pPr marL="285750" indent="-285750">
              <a:buFont typeface="Arial" panose="020B0604020202020204" pitchFamily="34" charset="0"/>
              <a:buChar char="•"/>
            </a:pPr>
            <a:r>
              <a:rPr lang="en-GB" dirty="0">
                <a:solidFill>
                  <a:srgbClr val="FF0000"/>
                </a:solidFill>
              </a:rPr>
              <a:t>Is fearful (or doesn’t understand ‘Traveller’ ways e.g. importance of extended family – funerals etc.)</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endParaRPr lang="en-GB" dirty="0">
              <a:solidFill>
                <a:srgbClr val="FF0000"/>
              </a:solidFill>
            </a:endParaRPr>
          </a:p>
        </p:txBody>
      </p:sp>
      <p:sp>
        <p:nvSpPr>
          <p:cNvPr id="13" name="TextBox 12"/>
          <p:cNvSpPr txBox="1"/>
          <p:nvPr/>
        </p:nvSpPr>
        <p:spPr>
          <a:xfrm>
            <a:off x="122274" y="4582080"/>
            <a:ext cx="5438553"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6">
                    <a:lumMod val="50000"/>
                  </a:schemeClr>
                </a:solidFill>
              </a:rPr>
              <a:t>Are worried about leaving their child</a:t>
            </a:r>
          </a:p>
          <a:p>
            <a:pPr marL="285750" indent="-285750">
              <a:buFont typeface="Arial" panose="020B0604020202020204" pitchFamily="34" charset="0"/>
              <a:buChar char="•"/>
            </a:pPr>
            <a:r>
              <a:rPr lang="en-GB" dirty="0">
                <a:solidFill>
                  <a:schemeClr val="accent6">
                    <a:lumMod val="50000"/>
                  </a:schemeClr>
                </a:solidFill>
              </a:rPr>
              <a:t>Worried about discrimination</a:t>
            </a:r>
          </a:p>
          <a:p>
            <a:pPr marL="285750" indent="-285750">
              <a:buFont typeface="Arial" panose="020B0604020202020204" pitchFamily="34" charset="0"/>
              <a:buChar char="•"/>
            </a:pPr>
            <a:r>
              <a:rPr lang="en-GB" dirty="0">
                <a:solidFill>
                  <a:schemeClr val="accent6">
                    <a:lumMod val="50000"/>
                  </a:schemeClr>
                </a:solidFill>
              </a:rPr>
              <a:t>Keep getting letters home they can’t read</a:t>
            </a:r>
          </a:p>
          <a:p>
            <a:pPr marL="285750" indent="-285750">
              <a:buFont typeface="Arial" panose="020B0604020202020204" pitchFamily="34" charset="0"/>
              <a:buChar char="•"/>
            </a:pPr>
            <a:r>
              <a:rPr lang="en-GB" dirty="0">
                <a:solidFill>
                  <a:schemeClr val="accent6">
                    <a:lumMod val="50000"/>
                  </a:schemeClr>
                </a:solidFill>
              </a:rPr>
              <a:t>No-one calls to tell them what they need to do</a:t>
            </a:r>
          </a:p>
          <a:p>
            <a:pPr marL="285750" indent="-285750">
              <a:buFont typeface="Arial" panose="020B0604020202020204" pitchFamily="34" charset="0"/>
              <a:buChar char="•"/>
            </a:pPr>
            <a:r>
              <a:rPr lang="en-GB" dirty="0">
                <a:solidFill>
                  <a:schemeClr val="accent6">
                    <a:lumMod val="50000"/>
                  </a:schemeClr>
                </a:solidFill>
              </a:rPr>
              <a:t>They need time off (for a family death) but school doesn’t understand – keep being ‘shirty’ about time off – fines looming</a:t>
            </a:r>
          </a:p>
        </p:txBody>
      </p:sp>
    </p:spTree>
    <p:extLst>
      <p:ext uri="{BB962C8B-B14F-4D97-AF65-F5344CB8AC3E}">
        <p14:creationId xmlns:p14="http://schemas.microsoft.com/office/powerpoint/2010/main" val="380021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5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D6CC8C14-09B6-2743-8CDE-61BCD52C4D6D}"/>
              </a:ext>
            </a:extLst>
          </p:cNvPr>
          <p:cNvSpPr>
            <a:spLocks noGrp="1"/>
          </p:cNvSpPr>
          <p:nvPr>
            <p:ph type="title"/>
          </p:nvPr>
        </p:nvSpPr>
        <p:spPr>
          <a:xfrm>
            <a:off x="841247" y="978619"/>
            <a:ext cx="3410712" cy="1106424"/>
          </a:xfrm>
        </p:spPr>
        <p:txBody>
          <a:bodyPr>
            <a:normAutofit/>
          </a:bodyPr>
          <a:lstStyle/>
          <a:p>
            <a:r>
              <a:rPr lang="en-US" sz="2800" b="1"/>
              <a:t>Our plan</a:t>
            </a:r>
          </a:p>
        </p:txBody>
      </p:sp>
      <p:sp>
        <p:nvSpPr>
          <p:cNvPr id="61" name="Rectangle 60">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 name="Rectangle 6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1F48B929-C6D0-6B46-80B9-349888C8C395}"/>
              </a:ext>
            </a:extLst>
          </p:cNvPr>
          <p:cNvSpPr>
            <a:spLocks noGrp="1"/>
          </p:cNvSpPr>
          <p:nvPr>
            <p:ph idx="1"/>
          </p:nvPr>
        </p:nvSpPr>
        <p:spPr>
          <a:xfrm>
            <a:off x="841246" y="2359152"/>
            <a:ext cx="3847711" cy="3865229"/>
          </a:xfrm>
        </p:spPr>
        <p:txBody>
          <a:bodyPr>
            <a:normAutofit fontScale="92500" lnSpcReduction="20000"/>
          </a:bodyPr>
          <a:lstStyle/>
          <a:p>
            <a:r>
              <a:rPr lang="en-US" sz="2100" dirty="0"/>
              <a:t>Emily will explain why GRT students are a marginalised minority within UK higher education and reflect on Sussex initiatives to support their educational trajectories. </a:t>
            </a:r>
          </a:p>
          <a:p>
            <a:r>
              <a:rPr lang="en-US" sz="2100" dirty="0"/>
              <a:t>Maxine will help us understand how the work she does helps break down barriers the GRT community face in education, as well as the need for more inclusive approaches. </a:t>
            </a:r>
          </a:p>
          <a:p>
            <a:r>
              <a:rPr lang="en-US" sz="2100" dirty="0"/>
              <a:t>Tommy will share some of his own experiences, state some of the barriers GRT students face and tell us the value of a mentor scheme. </a:t>
            </a:r>
          </a:p>
        </p:txBody>
      </p:sp>
      <p:pic>
        <p:nvPicPr>
          <p:cNvPr id="23" name="Picture 6" descr="Headlines News World News Arts Headlines Pictures Most read News ...">
            <a:extLst>
              <a:ext uri="{FF2B5EF4-FFF2-40B4-BE49-F238E27FC236}">
                <a16:creationId xmlns:a16="http://schemas.microsoft.com/office/drawing/2014/main" id="{335A1C29-62D5-C046-849F-A3E1D0ABFE8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754" r="17390" b="-3"/>
          <a:stretch/>
        </p:blipFill>
        <p:spPr bwMode="auto">
          <a:xfrm>
            <a:off x="5698671" y="634382"/>
            <a:ext cx="6082992" cy="549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57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265" y="0"/>
            <a:ext cx="8596668" cy="1320800"/>
          </a:xfrm>
        </p:spPr>
        <p:txBody>
          <a:bodyPr/>
          <a:lstStyle/>
          <a:p>
            <a:pPr algn="ctr"/>
            <a:r>
              <a:rPr lang="en-GB" u="sng" dirty="0"/>
              <a:t>Action plan:</a:t>
            </a:r>
            <a:br>
              <a:rPr lang="en-GB" u="sng" dirty="0"/>
            </a:br>
            <a:endParaRPr lang="en-GB" u="sng" dirty="0"/>
          </a:p>
        </p:txBody>
      </p:sp>
      <p:graphicFrame>
        <p:nvGraphicFramePr>
          <p:cNvPr id="4" name="Table 3"/>
          <p:cNvGraphicFramePr>
            <a:graphicFrameLocks noGrp="1"/>
          </p:cNvGraphicFramePr>
          <p:nvPr>
            <p:extLst>
              <p:ext uri="{D42A27DB-BD31-4B8C-83A1-F6EECF244321}">
                <p14:modId xmlns:p14="http://schemas.microsoft.com/office/powerpoint/2010/main" val="811578303"/>
              </p:ext>
            </p:extLst>
          </p:nvPr>
        </p:nvGraphicFramePr>
        <p:xfrm>
          <a:off x="0" y="705291"/>
          <a:ext cx="12191998" cy="7528560"/>
        </p:xfrm>
        <a:graphic>
          <a:graphicData uri="http://schemas.openxmlformats.org/drawingml/2006/table">
            <a:tbl>
              <a:tblPr firstRow="1" bandRow="1">
                <a:tableStyleId>{5C22544A-7EE6-4342-B048-85BDC9FD1C3A}</a:tableStyleId>
              </a:tblPr>
              <a:tblGrid>
                <a:gridCol w="6095999">
                  <a:extLst>
                    <a:ext uri="{9D8B030D-6E8A-4147-A177-3AD203B41FA5}">
                      <a16:colId xmlns:a16="http://schemas.microsoft.com/office/drawing/2014/main" val="147982995"/>
                    </a:ext>
                  </a:extLst>
                </a:gridCol>
                <a:gridCol w="6095999">
                  <a:extLst>
                    <a:ext uri="{9D8B030D-6E8A-4147-A177-3AD203B41FA5}">
                      <a16:colId xmlns:a16="http://schemas.microsoft.com/office/drawing/2014/main" val="2689609430"/>
                    </a:ext>
                  </a:extLst>
                </a:gridCol>
              </a:tblGrid>
              <a:tr h="67388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chemeClr val="tx1"/>
                          </a:solidFill>
                        </a:rPr>
                        <a:t>The </a:t>
                      </a:r>
                      <a:r>
                        <a:rPr lang="en-GB" sz="2800" u="sng" dirty="0">
                          <a:solidFill>
                            <a:schemeClr val="tx1"/>
                          </a:solidFill>
                        </a:rPr>
                        <a:t>teacher</a:t>
                      </a:r>
                      <a:r>
                        <a:rPr lang="en-GB" sz="2800" dirty="0">
                          <a:solidFill>
                            <a:schemeClr val="tx1"/>
                          </a:solidFill>
                        </a:rPr>
                        <a:t> could/should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Be inclusive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Seek help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Trusting relationships</a:t>
                      </a:r>
                      <a:endParaRPr lang="en-GB"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Culturally appropriate materials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sng" dirty="0">
                          <a:solidFill>
                            <a:srgbClr val="FF0000"/>
                          </a:solidFill>
                        </a:rPr>
                        <a:t>Assume that the child is staying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Offer additional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Extra mile (did my pupil eat lunch today?)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Be kind and understanding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Differentiate effectively</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FF0000"/>
                        </a:solidFill>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FF0000"/>
                        </a:solidFill>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algn="ctr"/>
                      <a:endParaRPr lang="en-GB" dirty="0">
                        <a:solidFill>
                          <a:schemeClr val="tx1"/>
                        </a:solidFill>
                      </a:endParaRPr>
                    </a:p>
                  </a:txBody>
                  <a:tcPr>
                    <a:noFill/>
                  </a:tcPr>
                </a:tc>
                <a:tc>
                  <a:txBody>
                    <a:bodyPr/>
                    <a:lstStyle/>
                    <a:p>
                      <a:pPr algn="ctr"/>
                      <a:endParaRPr lang="en-GB" sz="2800" dirty="0">
                        <a:solidFill>
                          <a:schemeClr val="tx1"/>
                        </a:solidFill>
                      </a:endParaRPr>
                    </a:p>
                    <a:p>
                      <a:pPr algn="ctr"/>
                      <a:r>
                        <a:rPr lang="en-GB" sz="2800" dirty="0">
                          <a:solidFill>
                            <a:schemeClr val="tx1"/>
                          </a:solidFill>
                        </a:rPr>
                        <a:t>The </a:t>
                      </a:r>
                      <a:r>
                        <a:rPr lang="en-GB" sz="2800" u="sng" dirty="0">
                          <a:solidFill>
                            <a:schemeClr val="tx1"/>
                          </a:solidFill>
                        </a:rPr>
                        <a:t>school</a:t>
                      </a:r>
                      <a:r>
                        <a:rPr lang="en-GB" sz="2800" dirty="0">
                          <a:solidFill>
                            <a:schemeClr val="tx1"/>
                          </a:solidFill>
                        </a:rPr>
                        <a:t> could/should</a:t>
                      </a:r>
                    </a:p>
                    <a:p>
                      <a:pPr algn="ctr"/>
                      <a:endParaRPr lang="en-GB" dirty="0">
                        <a:solidFill>
                          <a:schemeClr val="tx1"/>
                        </a:solidFill>
                      </a:endParaRPr>
                    </a:p>
                    <a:p>
                      <a:pPr marL="285750" indent="-285750" algn="l">
                        <a:buFont typeface="Arial" panose="020B0604020202020204" pitchFamily="34" charset="0"/>
                        <a:buChar char="•"/>
                      </a:pPr>
                      <a:endParaRPr lang="en-GB" dirty="0">
                        <a:solidFill>
                          <a:schemeClr val="tx1"/>
                        </a:solidFill>
                      </a:endParaRPr>
                    </a:p>
                    <a:p>
                      <a:pPr marL="285750" indent="-285750" algn="l">
                        <a:buFont typeface="Arial" panose="020B0604020202020204" pitchFamily="34" charset="0"/>
                        <a:buChar char="•"/>
                      </a:pPr>
                      <a:r>
                        <a:rPr lang="en-GB" dirty="0">
                          <a:solidFill>
                            <a:srgbClr val="FF0000"/>
                          </a:solidFill>
                        </a:rPr>
                        <a:t>Be inclusive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Celebrate diversity -Curriculum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Seek help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sng" dirty="0">
                          <a:solidFill>
                            <a:srgbClr val="FF0000"/>
                          </a:solidFill>
                        </a:rPr>
                        <a:t>Offer booster groups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Avoid digital exclusion</a:t>
                      </a:r>
                    </a:p>
                    <a:p>
                      <a:pPr marL="285750" indent="-285750" algn="l">
                        <a:buFont typeface="Arial" panose="020B0604020202020204" pitchFamily="34" charset="0"/>
                        <a:buChar char="•"/>
                      </a:pPr>
                      <a:r>
                        <a:rPr lang="en-GB" dirty="0">
                          <a:solidFill>
                            <a:srgbClr val="FF0000"/>
                          </a:solidFill>
                        </a:rPr>
                        <a:t>2010 Equalities act</a:t>
                      </a:r>
                      <a:endParaRPr lang="en-GB" sz="1800" b="1" kern="1200" dirty="0">
                        <a:solidFill>
                          <a:srgbClr val="FF0000"/>
                        </a:solidFill>
                        <a:effectLst/>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200" dirty="0">
                          <a:solidFill>
                            <a:srgbClr val="FF0000"/>
                          </a:solidFill>
                          <a:effectLst/>
                          <a:latin typeface="+mn-lt"/>
                          <a:ea typeface="+mn-ea"/>
                          <a:cs typeface="+mn-cs"/>
                        </a:rPr>
                        <a:t>Support their teachers to d</a:t>
                      </a:r>
                      <a:r>
                        <a:rPr lang="en-GB" dirty="0">
                          <a:solidFill>
                            <a:srgbClr val="FF0000"/>
                          </a:solidFill>
                        </a:rPr>
                        <a:t>ifferentiate effectively</a:t>
                      </a: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1" kern="1200" dirty="0">
                        <a:solidFill>
                          <a:srgbClr val="FF0000"/>
                        </a:solidFill>
                        <a:effectLst/>
                        <a:latin typeface="+mn-lt"/>
                        <a:ea typeface="+mn-ea"/>
                        <a:cs typeface="+mn-cs"/>
                      </a:endParaRPr>
                    </a:p>
                    <a:p>
                      <a:pPr marL="285750" indent="-285750" algn="ctr">
                        <a:buFont typeface="Arial" panose="020B0604020202020204" pitchFamily="34" charset="0"/>
                        <a:buChar char="•"/>
                      </a:pPr>
                      <a:endParaRPr lang="en-GB" dirty="0">
                        <a:solidFill>
                          <a:schemeClr val="tx1"/>
                        </a:solidFill>
                      </a:endParaRPr>
                    </a:p>
                  </a:txBody>
                  <a:tcPr>
                    <a:noFill/>
                  </a:tcPr>
                </a:tc>
                <a:extLst>
                  <a:ext uri="{0D108BD9-81ED-4DB2-BD59-A6C34878D82A}">
                    <a16:rowId xmlns:a16="http://schemas.microsoft.com/office/drawing/2014/main" val="2547370137"/>
                  </a:ext>
                </a:extLst>
              </a:tr>
            </a:tbl>
          </a:graphicData>
        </a:graphic>
      </p:graphicFrame>
      <p:pic>
        <p:nvPicPr>
          <p:cNvPr id="7" name="Picture 6">
            <a:extLst>
              <a:ext uri="{FF2B5EF4-FFF2-40B4-BE49-F238E27FC236}">
                <a16:creationId xmlns:a16="http://schemas.microsoft.com/office/drawing/2014/main" id="{53CFD3CB-FFFB-4FD4-A085-68D6A8A3EC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8114" y="4754978"/>
            <a:ext cx="2409750" cy="1807914"/>
          </a:xfrm>
          <a:prstGeom prst="rect">
            <a:avLst/>
          </a:prstGeom>
        </p:spPr>
      </p:pic>
      <p:pic>
        <p:nvPicPr>
          <p:cNvPr id="9" name="Picture 8">
            <a:extLst>
              <a:ext uri="{FF2B5EF4-FFF2-40B4-BE49-F238E27FC236}">
                <a16:creationId xmlns:a16="http://schemas.microsoft.com/office/drawing/2014/main" id="{8EC05CF2-45C4-4D6E-BE97-492FF42ED6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70721" y="4513943"/>
            <a:ext cx="2669260" cy="2225862"/>
          </a:xfrm>
          <a:prstGeom prst="rect">
            <a:avLst/>
          </a:prstGeom>
        </p:spPr>
      </p:pic>
    </p:spTree>
    <p:extLst>
      <p:ext uri="{BB962C8B-B14F-4D97-AF65-F5344CB8AC3E}">
        <p14:creationId xmlns:p14="http://schemas.microsoft.com/office/powerpoint/2010/main" val="2512048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63D8-BE1A-4852-BD87-3B6BD0FF67B2}"/>
              </a:ext>
            </a:extLst>
          </p:cNvPr>
          <p:cNvSpPr>
            <a:spLocks noGrp="1"/>
          </p:cNvSpPr>
          <p:nvPr>
            <p:ph type="title"/>
          </p:nvPr>
        </p:nvSpPr>
        <p:spPr>
          <a:xfrm>
            <a:off x="664760" y="244627"/>
            <a:ext cx="8853703" cy="1320800"/>
          </a:xfrm>
        </p:spPr>
        <p:txBody>
          <a:bodyPr>
            <a:normAutofit fontScale="90000"/>
          </a:bodyPr>
          <a:lstStyle/>
          <a:p>
            <a:r>
              <a:rPr lang="en-GB" dirty="0"/>
              <a:t>The </a:t>
            </a:r>
            <a:r>
              <a:rPr lang="en-GB" b="1" u="sng" dirty="0"/>
              <a:t>web of barriers </a:t>
            </a:r>
            <a:r>
              <a:rPr lang="en-GB" dirty="0"/>
              <a:t>leading to disengagement from educational institutions…includes:</a:t>
            </a:r>
            <a:br>
              <a:rPr lang="en-GB" dirty="0"/>
            </a:br>
            <a:endParaRPr lang="en-GB" dirty="0"/>
          </a:p>
        </p:txBody>
      </p:sp>
      <p:sp>
        <p:nvSpPr>
          <p:cNvPr id="4" name="Oval 3">
            <a:extLst>
              <a:ext uri="{FF2B5EF4-FFF2-40B4-BE49-F238E27FC236}">
                <a16:creationId xmlns:a16="http://schemas.microsoft.com/office/drawing/2014/main" id="{4ECF7C25-89BE-4AA2-BF78-739B95171EBA}"/>
              </a:ext>
            </a:extLst>
          </p:cNvPr>
          <p:cNvSpPr/>
          <p:nvPr/>
        </p:nvSpPr>
        <p:spPr>
          <a:xfrm>
            <a:off x="4824663" y="3429000"/>
            <a:ext cx="2165684" cy="132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Barriers</a:t>
            </a:r>
          </a:p>
        </p:txBody>
      </p:sp>
      <p:sp>
        <p:nvSpPr>
          <p:cNvPr id="7" name="TextBox 6">
            <a:extLst>
              <a:ext uri="{FF2B5EF4-FFF2-40B4-BE49-F238E27FC236}">
                <a16:creationId xmlns:a16="http://schemas.microsoft.com/office/drawing/2014/main" id="{B2475783-A849-491B-B216-FA049E78DBB7}"/>
              </a:ext>
            </a:extLst>
          </p:cNvPr>
          <p:cNvSpPr txBox="1"/>
          <p:nvPr/>
        </p:nvSpPr>
        <p:spPr>
          <a:xfrm>
            <a:off x="4824663" y="1837172"/>
            <a:ext cx="2009274" cy="646331"/>
          </a:xfrm>
          <a:prstGeom prst="rect">
            <a:avLst/>
          </a:prstGeom>
          <a:noFill/>
        </p:spPr>
        <p:txBody>
          <a:bodyPr wrap="square" rtlCol="0">
            <a:spAutoFit/>
          </a:bodyPr>
          <a:lstStyle/>
          <a:p>
            <a:r>
              <a:rPr lang="en-GB" dirty="0"/>
              <a:t>Institutional racism</a:t>
            </a:r>
          </a:p>
        </p:txBody>
      </p:sp>
      <p:sp>
        <p:nvSpPr>
          <p:cNvPr id="9" name="TextBox 8">
            <a:extLst>
              <a:ext uri="{FF2B5EF4-FFF2-40B4-BE49-F238E27FC236}">
                <a16:creationId xmlns:a16="http://schemas.microsoft.com/office/drawing/2014/main" id="{C3924EE0-63FC-44F6-921E-28332D54A113}"/>
              </a:ext>
            </a:extLst>
          </p:cNvPr>
          <p:cNvSpPr txBox="1"/>
          <p:nvPr/>
        </p:nvSpPr>
        <p:spPr>
          <a:xfrm>
            <a:off x="7264728" y="1790350"/>
            <a:ext cx="2009274" cy="1477328"/>
          </a:xfrm>
          <a:prstGeom prst="rect">
            <a:avLst/>
          </a:prstGeom>
          <a:noFill/>
        </p:spPr>
        <p:txBody>
          <a:bodyPr wrap="square" rtlCol="0">
            <a:spAutoFit/>
          </a:bodyPr>
          <a:lstStyle/>
          <a:p>
            <a:r>
              <a:rPr lang="en-GB" dirty="0"/>
              <a:t>Structural racism e.g. not understanding debt aversion by some cultures</a:t>
            </a:r>
          </a:p>
        </p:txBody>
      </p:sp>
      <p:sp>
        <p:nvSpPr>
          <p:cNvPr id="11" name="TextBox 10">
            <a:extLst>
              <a:ext uri="{FF2B5EF4-FFF2-40B4-BE49-F238E27FC236}">
                <a16:creationId xmlns:a16="http://schemas.microsoft.com/office/drawing/2014/main" id="{4F9747D5-2B2D-4824-AD17-A8E8D8113BBB}"/>
              </a:ext>
            </a:extLst>
          </p:cNvPr>
          <p:cNvSpPr txBox="1"/>
          <p:nvPr/>
        </p:nvSpPr>
        <p:spPr>
          <a:xfrm>
            <a:off x="168128" y="3501496"/>
            <a:ext cx="2009274" cy="923330"/>
          </a:xfrm>
          <a:prstGeom prst="rect">
            <a:avLst/>
          </a:prstGeom>
          <a:noFill/>
        </p:spPr>
        <p:txBody>
          <a:bodyPr wrap="square" rtlCol="0">
            <a:spAutoFit/>
          </a:bodyPr>
          <a:lstStyle/>
          <a:p>
            <a:r>
              <a:rPr lang="en-GB" dirty="0"/>
              <a:t>Racism from teachers – low expectations</a:t>
            </a:r>
          </a:p>
        </p:txBody>
      </p:sp>
      <p:sp>
        <p:nvSpPr>
          <p:cNvPr id="13" name="TextBox 12">
            <a:extLst>
              <a:ext uri="{FF2B5EF4-FFF2-40B4-BE49-F238E27FC236}">
                <a16:creationId xmlns:a16="http://schemas.microsoft.com/office/drawing/2014/main" id="{A15F69A7-F1CF-45A6-BE12-DEA61E81444E}"/>
              </a:ext>
            </a:extLst>
          </p:cNvPr>
          <p:cNvSpPr txBox="1"/>
          <p:nvPr/>
        </p:nvSpPr>
        <p:spPr>
          <a:xfrm>
            <a:off x="2406316" y="2390274"/>
            <a:ext cx="2009274" cy="646331"/>
          </a:xfrm>
          <a:prstGeom prst="rect">
            <a:avLst/>
          </a:prstGeom>
          <a:noFill/>
        </p:spPr>
        <p:txBody>
          <a:bodyPr wrap="square" rtlCol="0">
            <a:spAutoFit/>
          </a:bodyPr>
          <a:lstStyle/>
          <a:p>
            <a:r>
              <a:rPr lang="en-GB" dirty="0"/>
              <a:t>Bullying by other children</a:t>
            </a:r>
          </a:p>
        </p:txBody>
      </p:sp>
      <p:sp>
        <p:nvSpPr>
          <p:cNvPr id="15" name="TextBox 14">
            <a:extLst>
              <a:ext uri="{FF2B5EF4-FFF2-40B4-BE49-F238E27FC236}">
                <a16:creationId xmlns:a16="http://schemas.microsoft.com/office/drawing/2014/main" id="{C5E9FAC3-E8BF-415B-A678-97DB9E20D978}"/>
              </a:ext>
            </a:extLst>
          </p:cNvPr>
          <p:cNvSpPr txBox="1"/>
          <p:nvPr/>
        </p:nvSpPr>
        <p:spPr>
          <a:xfrm>
            <a:off x="1401679" y="5659350"/>
            <a:ext cx="2009274" cy="646331"/>
          </a:xfrm>
          <a:prstGeom prst="rect">
            <a:avLst/>
          </a:prstGeom>
          <a:noFill/>
        </p:spPr>
        <p:txBody>
          <a:bodyPr wrap="square" rtlCol="0">
            <a:spAutoFit/>
          </a:bodyPr>
          <a:lstStyle/>
          <a:p>
            <a:r>
              <a:rPr lang="en-GB" dirty="0"/>
              <a:t>Lack of support for poor literacy</a:t>
            </a:r>
          </a:p>
        </p:txBody>
      </p:sp>
      <p:sp>
        <p:nvSpPr>
          <p:cNvPr id="17" name="TextBox 16">
            <a:extLst>
              <a:ext uri="{FF2B5EF4-FFF2-40B4-BE49-F238E27FC236}">
                <a16:creationId xmlns:a16="http://schemas.microsoft.com/office/drawing/2014/main" id="{DD13DD55-1B0E-43AF-91AA-9D837AC0F6A1}"/>
              </a:ext>
            </a:extLst>
          </p:cNvPr>
          <p:cNvSpPr txBox="1"/>
          <p:nvPr/>
        </p:nvSpPr>
        <p:spPr>
          <a:xfrm>
            <a:off x="397042" y="4889716"/>
            <a:ext cx="2009274" cy="369332"/>
          </a:xfrm>
          <a:prstGeom prst="rect">
            <a:avLst/>
          </a:prstGeom>
          <a:noFill/>
        </p:spPr>
        <p:txBody>
          <a:bodyPr wrap="square" rtlCol="0">
            <a:spAutoFit/>
          </a:bodyPr>
          <a:lstStyle/>
          <a:p>
            <a:r>
              <a:rPr lang="en-GB" dirty="0"/>
              <a:t>Digital exclusion</a:t>
            </a:r>
          </a:p>
        </p:txBody>
      </p:sp>
      <p:sp>
        <p:nvSpPr>
          <p:cNvPr id="19" name="TextBox 18">
            <a:extLst>
              <a:ext uri="{FF2B5EF4-FFF2-40B4-BE49-F238E27FC236}">
                <a16:creationId xmlns:a16="http://schemas.microsoft.com/office/drawing/2014/main" id="{86083280-F406-4F2F-A528-BED7A4BB2F8C}"/>
              </a:ext>
            </a:extLst>
          </p:cNvPr>
          <p:cNvSpPr txBox="1"/>
          <p:nvPr/>
        </p:nvSpPr>
        <p:spPr>
          <a:xfrm>
            <a:off x="7264728" y="3549471"/>
            <a:ext cx="2009274" cy="1200329"/>
          </a:xfrm>
          <a:prstGeom prst="rect">
            <a:avLst/>
          </a:prstGeom>
          <a:noFill/>
        </p:spPr>
        <p:txBody>
          <a:bodyPr wrap="square" rtlCol="0">
            <a:spAutoFit/>
          </a:bodyPr>
          <a:lstStyle/>
          <a:p>
            <a:r>
              <a:rPr lang="en-GB" dirty="0"/>
              <a:t>Lack of representation e.g. staff, teachers</a:t>
            </a:r>
          </a:p>
        </p:txBody>
      </p:sp>
      <p:sp>
        <p:nvSpPr>
          <p:cNvPr id="23" name="TextBox 22">
            <a:extLst>
              <a:ext uri="{FF2B5EF4-FFF2-40B4-BE49-F238E27FC236}">
                <a16:creationId xmlns:a16="http://schemas.microsoft.com/office/drawing/2014/main" id="{64D683E3-5898-4936-BA1C-D11C78E51C88}"/>
              </a:ext>
            </a:extLst>
          </p:cNvPr>
          <p:cNvSpPr txBox="1"/>
          <p:nvPr/>
        </p:nvSpPr>
        <p:spPr>
          <a:xfrm>
            <a:off x="322601" y="1932730"/>
            <a:ext cx="2009274" cy="923330"/>
          </a:xfrm>
          <a:prstGeom prst="rect">
            <a:avLst/>
          </a:prstGeom>
          <a:noFill/>
        </p:spPr>
        <p:txBody>
          <a:bodyPr wrap="square" rtlCol="0">
            <a:spAutoFit/>
          </a:bodyPr>
          <a:lstStyle/>
          <a:p>
            <a:r>
              <a:rPr lang="en-GB" dirty="0"/>
              <a:t>Lack of celebration of culture</a:t>
            </a:r>
          </a:p>
        </p:txBody>
      </p:sp>
      <p:sp>
        <p:nvSpPr>
          <p:cNvPr id="3" name="TextBox 2">
            <a:extLst>
              <a:ext uri="{FF2B5EF4-FFF2-40B4-BE49-F238E27FC236}">
                <a16:creationId xmlns:a16="http://schemas.microsoft.com/office/drawing/2014/main" id="{FA5BD4A1-8DC7-4AF7-93A0-E68FC8B5211A}"/>
              </a:ext>
            </a:extLst>
          </p:cNvPr>
          <p:cNvSpPr txBox="1"/>
          <p:nvPr/>
        </p:nvSpPr>
        <p:spPr>
          <a:xfrm>
            <a:off x="3611880" y="5199476"/>
            <a:ext cx="2959465" cy="369332"/>
          </a:xfrm>
          <a:prstGeom prst="rect">
            <a:avLst/>
          </a:prstGeom>
          <a:noFill/>
        </p:spPr>
        <p:txBody>
          <a:bodyPr wrap="none" rtlCol="0">
            <a:spAutoFit/>
          </a:bodyPr>
          <a:lstStyle/>
          <a:p>
            <a:r>
              <a:rPr lang="en-GB" dirty="0"/>
              <a:t>Fines for absence/lateness</a:t>
            </a:r>
          </a:p>
        </p:txBody>
      </p:sp>
      <p:sp>
        <p:nvSpPr>
          <p:cNvPr id="5" name="TextBox 4">
            <a:extLst>
              <a:ext uri="{FF2B5EF4-FFF2-40B4-BE49-F238E27FC236}">
                <a16:creationId xmlns:a16="http://schemas.microsoft.com/office/drawing/2014/main" id="{284A92E1-3091-4F60-90AF-B5D5C707B65D}"/>
              </a:ext>
            </a:extLst>
          </p:cNvPr>
          <p:cNvSpPr txBox="1"/>
          <p:nvPr/>
        </p:nvSpPr>
        <p:spPr>
          <a:xfrm>
            <a:off x="6990347" y="5199476"/>
            <a:ext cx="2873743" cy="923330"/>
          </a:xfrm>
          <a:prstGeom prst="rect">
            <a:avLst/>
          </a:prstGeom>
          <a:noFill/>
        </p:spPr>
        <p:txBody>
          <a:bodyPr wrap="square" rtlCol="0">
            <a:spAutoFit/>
          </a:bodyPr>
          <a:lstStyle/>
          <a:p>
            <a:r>
              <a:rPr lang="en-GB" dirty="0"/>
              <a:t>Inaccessible sites on the edge of towns/lack of transport to schools</a:t>
            </a:r>
          </a:p>
        </p:txBody>
      </p:sp>
      <p:sp>
        <p:nvSpPr>
          <p:cNvPr id="6" name="TextBox 5">
            <a:extLst>
              <a:ext uri="{FF2B5EF4-FFF2-40B4-BE49-F238E27FC236}">
                <a16:creationId xmlns:a16="http://schemas.microsoft.com/office/drawing/2014/main" id="{059BB4C3-8C90-4873-A893-E4A191114578}"/>
              </a:ext>
            </a:extLst>
          </p:cNvPr>
          <p:cNvSpPr txBox="1"/>
          <p:nvPr/>
        </p:nvSpPr>
        <p:spPr>
          <a:xfrm>
            <a:off x="2177402" y="3516570"/>
            <a:ext cx="1543792" cy="923330"/>
          </a:xfrm>
          <a:prstGeom prst="rect">
            <a:avLst/>
          </a:prstGeom>
          <a:noFill/>
        </p:spPr>
        <p:txBody>
          <a:bodyPr wrap="square" rtlCol="0">
            <a:spAutoFit/>
          </a:bodyPr>
          <a:lstStyle/>
          <a:p>
            <a:r>
              <a:rPr lang="en-GB" dirty="0"/>
              <a:t>Assumption that not academic</a:t>
            </a:r>
          </a:p>
        </p:txBody>
      </p:sp>
    </p:spTree>
    <p:extLst>
      <p:ext uri="{BB962C8B-B14F-4D97-AF65-F5344CB8AC3E}">
        <p14:creationId xmlns:p14="http://schemas.microsoft.com/office/powerpoint/2010/main" val="341581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0139" y="1191021"/>
            <a:ext cx="6121078" cy="987748"/>
          </a:xfrm>
        </p:spPr>
        <p:txBody>
          <a:bodyPr>
            <a:normAutofit fontScale="90000"/>
          </a:bodyPr>
          <a:lstStyle/>
          <a:p>
            <a:r>
              <a:rPr lang="en-GB" altLang="en-US" sz="2800" dirty="0"/>
              <a:t>What we do in Brighton &amp; Hove</a:t>
            </a:r>
            <a:br>
              <a:rPr lang="en-GB" altLang="en-US" dirty="0"/>
            </a:br>
            <a:br>
              <a:rPr lang="en-GB" altLang="en-US" dirty="0"/>
            </a:br>
            <a:endParaRPr lang="en-GB" altLang="en-US" dirty="0"/>
          </a:p>
        </p:txBody>
      </p:sp>
      <p:pic>
        <p:nvPicPr>
          <p:cNvPr id="2052" name="Picture 4" descr="Girls playing with wooden play trail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5777" y="331217"/>
            <a:ext cx="2833514" cy="213428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252" y="312708"/>
            <a:ext cx="1893887" cy="25923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5" descr="Reading a culturally appropriate boo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6252" y="3228090"/>
            <a:ext cx="2105564" cy="157886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2" descr="C:\Users\User\Pictures\Out on the site\IMG_889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18052" y="5246370"/>
            <a:ext cx="1861912" cy="1396686"/>
          </a:xfrm>
          <a:prstGeom prst="rect">
            <a:avLst/>
          </a:prstGeom>
          <a:noFill/>
          <a:ln w="349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3" descr="PLay trail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05777" y="2757056"/>
            <a:ext cx="2932934" cy="219776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1235" y="5394613"/>
            <a:ext cx="8738886" cy="923330"/>
          </a:xfrm>
          <a:prstGeom prst="rect">
            <a:avLst/>
          </a:prstGeom>
          <a:noFill/>
        </p:spPr>
        <p:txBody>
          <a:bodyPr wrap="square" rtlCol="0">
            <a:spAutoFit/>
          </a:bodyPr>
          <a:lstStyle/>
          <a:p>
            <a:pPr>
              <a:spcBef>
                <a:spcPct val="0"/>
              </a:spcBef>
            </a:pPr>
            <a:r>
              <a:rPr lang="en-GB" altLang="en-US" dirty="0">
                <a:solidFill>
                  <a:srgbClr val="FF0000"/>
                </a:solidFill>
              </a:rPr>
              <a:t>‘No child should be expected to cast off the language and culture of the home as he crosses the school threshold… the curriculum should reflect those aspects of his life.’  Bullock  Report, ‘A Language for Life’</a:t>
            </a:r>
            <a:r>
              <a:rPr lang="en-US" altLang="en-US" dirty="0">
                <a:solidFill>
                  <a:srgbClr val="FF0000"/>
                </a:solidFill>
              </a:rPr>
              <a:t>.</a:t>
            </a:r>
            <a:endParaRPr lang="en-GB" altLang="en-US" dirty="0">
              <a:solidFill>
                <a:srgbClr val="FF0000"/>
              </a:solidFill>
            </a:endParaRPr>
          </a:p>
        </p:txBody>
      </p:sp>
      <p:sp>
        <p:nvSpPr>
          <p:cNvPr id="3" name="TextBox 2">
            <a:extLst>
              <a:ext uri="{FF2B5EF4-FFF2-40B4-BE49-F238E27FC236}">
                <a16:creationId xmlns:a16="http://schemas.microsoft.com/office/drawing/2014/main" id="{66838617-2403-404F-871E-05E79A74C3B8}"/>
              </a:ext>
            </a:extLst>
          </p:cNvPr>
          <p:cNvSpPr txBox="1"/>
          <p:nvPr/>
        </p:nvSpPr>
        <p:spPr>
          <a:xfrm>
            <a:off x="2263140" y="902970"/>
            <a:ext cx="6389370" cy="4370427"/>
          </a:xfrm>
          <a:prstGeom prst="rect">
            <a:avLst/>
          </a:prstGeom>
          <a:noFill/>
        </p:spPr>
        <p:txBody>
          <a:bodyPr wrap="square" rtlCol="0">
            <a:spAutoFit/>
          </a:bodyPr>
          <a:lstStyle/>
          <a:p>
            <a:pPr marL="342900" indent="-342900">
              <a:buAutoNum type="arabicPeriod"/>
            </a:pPr>
            <a:r>
              <a:rPr lang="en-GB" sz="2000" dirty="0"/>
              <a:t>Provide personalised TEACHER led intervention – phonics, reading comprehension EEF – evidence based impact</a:t>
            </a:r>
          </a:p>
          <a:p>
            <a:pPr marL="342900" indent="-342900">
              <a:buAutoNum type="arabicPeriod"/>
            </a:pPr>
            <a:r>
              <a:rPr lang="en-GB" sz="2000" dirty="0"/>
              <a:t>Culturally relevant</a:t>
            </a:r>
          </a:p>
          <a:p>
            <a:pPr marL="342900" indent="-342900">
              <a:buAutoNum type="arabicPeriod"/>
            </a:pPr>
            <a:r>
              <a:rPr lang="en-GB" sz="2000" dirty="0"/>
              <a:t>Meet and engage families</a:t>
            </a:r>
          </a:p>
          <a:p>
            <a:pPr marL="342900" indent="-342900">
              <a:buAutoNum type="arabicPeriod"/>
            </a:pPr>
            <a:r>
              <a:rPr lang="en-GB" sz="2000" dirty="0"/>
              <a:t>Assist and advocate – or signpost (e.g. AMAZE)</a:t>
            </a:r>
          </a:p>
          <a:p>
            <a:pPr marL="342900" indent="-342900">
              <a:buAutoNum type="arabicPeriod"/>
            </a:pPr>
            <a:r>
              <a:rPr lang="en-GB" sz="2000" dirty="0"/>
              <a:t>Provided FREE to schools – but comes with a challenge too</a:t>
            </a:r>
          </a:p>
          <a:p>
            <a:pPr marL="342900" indent="-342900">
              <a:buAutoNum type="arabicPeriod"/>
            </a:pPr>
            <a:r>
              <a:rPr lang="en-GB" sz="2000" dirty="0"/>
              <a:t>Intervene before exclusion – behaviour support</a:t>
            </a:r>
          </a:p>
          <a:p>
            <a:pPr marL="342900" indent="-342900">
              <a:buAutoNum type="arabicPeriod"/>
            </a:pPr>
            <a:r>
              <a:rPr lang="en-GB" sz="2000" dirty="0"/>
              <a:t>Support transition into school and from school to school</a:t>
            </a:r>
          </a:p>
          <a:p>
            <a:pPr marL="342900" indent="-342900">
              <a:buAutoNum type="arabicPeriod"/>
            </a:pPr>
            <a:r>
              <a:rPr lang="en-GB" sz="2000" dirty="0"/>
              <a:t>Train schools, governing bodies, teachers</a:t>
            </a:r>
          </a:p>
          <a:p>
            <a:pPr marL="342900" indent="-342900">
              <a:buAutoNum type="arabicPeriod"/>
            </a:pPr>
            <a:r>
              <a:rPr lang="en-GB" sz="2000" dirty="0"/>
              <a:t>Assemblies, lessons, persona dolls - GRTHM</a:t>
            </a:r>
          </a:p>
          <a:p>
            <a:pPr marL="342900" indent="-342900">
              <a:buAutoNum type="arabicPeriod"/>
            </a:pPr>
            <a:endParaRPr lang="en-GB" dirty="0"/>
          </a:p>
        </p:txBody>
      </p:sp>
    </p:spTree>
    <p:extLst>
      <p:ext uri="{BB962C8B-B14F-4D97-AF65-F5344CB8AC3E}">
        <p14:creationId xmlns:p14="http://schemas.microsoft.com/office/powerpoint/2010/main" val="4001604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AB19-D1EA-4748-B016-F849B59485DF}"/>
              </a:ext>
            </a:extLst>
          </p:cNvPr>
          <p:cNvSpPr>
            <a:spLocks noGrp="1"/>
          </p:cNvSpPr>
          <p:nvPr>
            <p:ph type="title"/>
          </p:nvPr>
        </p:nvSpPr>
        <p:spPr/>
        <p:txBody>
          <a:bodyPr/>
          <a:lstStyle/>
          <a:p>
            <a:r>
              <a:rPr lang="en-GB" dirty="0"/>
              <a:t>General question time</a:t>
            </a:r>
          </a:p>
        </p:txBody>
      </p:sp>
      <p:sp>
        <p:nvSpPr>
          <p:cNvPr id="3" name="Content Placeholder 2">
            <a:extLst>
              <a:ext uri="{FF2B5EF4-FFF2-40B4-BE49-F238E27FC236}">
                <a16:creationId xmlns:a16="http://schemas.microsoft.com/office/drawing/2014/main" id="{BCD03860-B8E9-4269-8236-8B764DF7476A}"/>
              </a:ext>
            </a:extLst>
          </p:cNvPr>
          <p:cNvSpPr>
            <a:spLocks noGrp="1"/>
          </p:cNvSpPr>
          <p:nvPr>
            <p:ph idx="1"/>
          </p:nvPr>
        </p:nvSpPr>
        <p:spPr>
          <a:xfrm>
            <a:off x="677334" y="1711843"/>
            <a:ext cx="9083354" cy="4329520"/>
          </a:xfrm>
        </p:spPr>
        <p:txBody>
          <a:bodyPr/>
          <a:lstStyle/>
          <a:p>
            <a:pPr marL="0" indent="0">
              <a:buNone/>
            </a:pPr>
            <a:r>
              <a:rPr lang="en-GB" dirty="0"/>
              <a:t>In your groups come up with any questions that you may have.</a:t>
            </a:r>
          </a:p>
          <a:p>
            <a:pPr marL="0" indent="0">
              <a:buNone/>
            </a:pPr>
            <a:endParaRPr lang="en-GB" dirty="0"/>
          </a:p>
          <a:p>
            <a:pPr marL="0" indent="0">
              <a:buNone/>
            </a:pPr>
            <a:endParaRPr lang="en-GB" dirty="0"/>
          </a:p>
        </p:txBody>
      </p:sp>
      <p:pic>
        <p:nvPicPr>
          <p:cNvPr id="6" name="Picture 5">
            <a:extLst>
              <a:ext uri="{FF2B5EF4-FFF2-40B4-BE49-F238E27FC236}">
                <a16:creationId xmlns:a16="http://schemas.microsoft.com/office/drawing/2014/main" id="{7718A19A-BC07-4298-B1D1-033907F75E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9782" y="2477281"/>
            <a:ext cx="4918364" cy="3688773"/>
          </a:xfrm>
          <a:prstGeom prst="rect">
            <a:avLst/>
          </a:prstGeom>
        </p:spPr>
      </p:pic>
    </p:spTree>
    <p:extLst>
      <p:ext uri="{BB962C8B-B14F-4D97-AF65-F5344CB8AC3E}">
        <p14:creationId xmlns:p14="http://schemas.microsoft.com/office/powerpoint/2010/main" val="3836528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ltLang="en-US"/>
              <a:t>Thank you for listening</a:t>
            </a:r>
          </a:p>
        </p:txBody>
      </p:sp>
      <p:pic>
        <p:nvPicPr>
          <p:cNvPr id="44036" name="Picture 2" descr="C:\Users\User\Pictures\Out on the site\IMG_897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1813" y="1466851"/>
            <a:ext cx="590391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255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84C0-874C-264D-A94D-C09C816592A2}"/>
              </a:ext>
            </a:extLst>
          </p:cNvPr>
          <p:cNvSpPr>
            <a:spLocks noGrp="1"/>
          </p:cNvSpPr>
          <p:nvPr>
            <p:ph type="title"/>
          </p:nvPr>
        </p:nvSpPr>
        <p:spPr/>
        <p:txBody>
          <a:bodyPr/>
          <a:lstStyle/>
          <a:p>
            <a:r>
              <a:rPr lang="en-US" dirty="0"/>
              <a:t>What will I discuss?</a:t>
            </a:r>
            <a:br>
              <a:rPr lang="en-US" dirty="0"/>
            </a:br>
            <a:endParaRPr lang="en-US" dirty="0"/>
          </a:p>
        </p:txBody>
      </p:sp>
      <p:sp>
        <p:nvSpPr>
          <p:cNvPr id="3" name="Content Placeholder 2">
            <a:extLst>
              <a:ext uri="{FF2B5EF4-FFF2-40B4-BE49-F238E27FC236}">
                <a16:creationId xmlns:a16="http://schemas.microsoft.com/office/drawing/2014/main" id="{B3023ADF-54CD-0041-9F24-E1C879683B33}"/>
              </a:ext>
            </a:extLst>
          </p:cNvPr>
          <p:cNvSpPr>
            <a:spLocks noGrp="1"/>
          </p:cNvSpPr>
          <p:nvPr>
            <p:ph idx="1"/>
          </p:nvPr>
        </p:nvSpPr>
        <p:spPr/>
        <p:txBody>
          <a:bodyPr/>
          <a:lstStyle/>
          <a:p>
            <a:r>
              <a:rPr lang="en-GB" dirty="0"/>
              <a:t>Who am I and what my role is at Friends, Families and Travellers?</a:t>
            </a:r>
          </a:p>
          <a:p>
            <a:r>
              <a:rPr lang="en-GB" dirty="0"/>
              <a:t>What are some of the main barriers which prevent members of the community attending higher education institutions?</a:t>
            </a:r>
          </a:p>
          <a:p>
            <a:r>
              <a:rPr lang="en-GB" dirty="0"/>
              <a:t>What do I mean by “The pledge”?</a:t>
            </a:r>
          </a:p>
          <a:p>
            <a:r>
              <a:rPr lang="en-GB" dirty="0"/>
              <a:t>What barriers have I experienced whilst applying to higher education and my journey through university.</a:t>
            </a:r>
          </a:p>
          <a:p>
            <a:endParaRPr lang="en-US" dirty="0"/>
          </a:p>
        </p:txBody>
      </p:sp>
    </p:spTree>
    <p:extLst>
      <p:ext uri="{BB962C8B-B14F-4D97-AF65-F5344CB8AC3E}">
        <p14:creationId xmlns:p14="http://schemas.microsoft.com/office/powerpoint/2010/main" val="141620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am I and what does my role entail?</a:t>
            </a:r>
          </a:p>
        </p:txBody>
      </p:sp>
      <p:sp>
        <p:nvSpPr>
          <p:cNvPr id="3" name="Content Placeholder 2"/>
          <p:cNvSpPr>
            <a:spLocks noGrp="1"/>
          </p:cNvSpPr>
          <p:nvPr>
            <p:ph idx="1"/>
          </p:nvPr>
        </p:nvSpPr>
        <p:spPr/>
        <p:txBody>
          <a:bodyPr/>
          <a:lstStyle/>
          <a:p>
            <a:r>
              <a:rPr lang="en-GB" dirty="0"/>
              <a:t>Projects and Policy Officer at Friends, Families and Travellers.</a:t>
            </a:r>
          </a:p>
          <a:p>
            <a:r>
              <a:rPr lang="en-GB" dirty="0"/>
              <a:t>Working with young members of the community in numerous ways such as setting up clubs to improve their confidence and planning educational trips.</a:t>
            </a:r>
          </a:p>
          <a:p>
            <a:r>
              <a:rPr lang="en-GB" dirty="0"/>
              <a:t>Helping members of the community access mainstream services including benefits, health services and accommodation.</a:t>
            </a:r>
          </a:p>
          <a:p>
            <a:r>
              <a:rPr lang="en-GB" dirty="0"/>
              <a:t>Developing education policy.</a:t>
            </a:r>
          </a:p>
          <a:p>
            <a:pPr marL="0" indent="0">
              <a:buNone/>
            </a:pPr>
            <a:endParaRPr lang="en-GB" dirty="0"/>
          </a:p>
          <a:p>
            <a:endParaRPr lang="en-GB" dirty="0"/>
          </a:p>
        </p:txBody>
      </p:sp>
      <p:pic>
        <p:nvPicPr>
          <p:cNvPr id="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7585" y="4612469"/>
            <a:ext cx="2742047" cy="135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15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some barriers?</a:t>
            </a:r>
          </a:p>
        </p:txBody>
      </p:sp>
      <p:sp>
        <p:nvSpPr>
          <p:cNvPr id="3" name="Content Placeholder 2"/>
          <p:cNvSpPr>
            <a:spLocks noGrp="1"/>
          </p:cNvSpPr>
          <p:nvPr>
            <p:ph idx="1"/>
          </p:nvPr>
        </p:nvSpPr>
        <p:spPr/>
        <p:txBody>
          <a:bodyPr>
            <a:normAutofit fontScale="92500" lnSpcReduction="10000"/>
          </a:bodyPr>
          <a:lstStyle/>
          <a:p>
            <a:r>
              <a:rPr lang="en-GB" dirty="0"/>
              <a:t>Community members have a lack of role models and therefore are not able to vision themselves in higher education.</a:t>
            </a:r>
          </a:p>
          <a:p>
            <a:r>
              <a:rPr lang="en-GB" dirty="0"/>
              <a:t>Family members might not see the importance of education and students from the community might not have the support from their family to pursue this academic journey. </a:t>
            </a:r>
          </a:p>
          <a:p>
            <a:r>
              <a:rPr lang="en-GB" dirty="0"/>
              <a:t>Members of the community might not have access to teachers who can support them with personal statements and references etc.</a:t>
            </a:r>
          </a:p>
          <a:p>
            <a:r>
              <a:rPr lang="en-GB" dirty="0"/>
              <a:t>Some members of the community do not have the digital skills or access to technology to apply to university and participate in courses.</a:t>
            </a:r>
          </a:p>
          <a:p>
            <a:r>
              <a:rPr lang="en-GB" dirty="0"/>
              <a:t>Bullying from other children in the early stages of education can put them of higher education. </a:t>
            </a:r>
          </a:p>
          <a:p>
            <a:endParaRPr lang="en-GB" dirty="0"/>
          </a:p>
        </p:txBody>
      </p:sp>
    </p:spTree>
    <p:extLst>
      <p:ext uri="{BB962C8B-B14F-4D97-AF65-F5344CB8AC3E}">
        <p14:creationId xmlns:p14="http://schemas.microsoft.com/office/powerpoint/2010/main" val="119015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I mean by “The pledge”?</a:t>
            </a:r>
          </a:p>
        </p:txBody>
      </p:sp>
      <p:sp>
        <p:nvSpPr>
          <p:cNvPr id="3" name="Content Placeholder 2"/>
          <p:cNvSpPr>
            <a:spLocks noGrp="1"/>
          </p:cNvSpPr>
          <p:nvPr>
            <p:ph idx="1"/>
          </p:nvPr>
        </p:nvSpPr>
        <p:spPr/>
        <p:txBody>
          <a:bodyPr>
            <a:normAutofit fontScale="85000" lnSpcReduction="20000"/>
          </a:bodyPr>
          <a:lstStyle/>
          <a:p>
            <a:r>
              <a:rPr lang="en-GB" dirty="0"/>
              <a:t>University, College or Institution to undertake certain steps to support GTRSB (Gypsy, Traveller, Roma, </a:t>
            </a:r>
            <a:r>
              <a:rPr lang="en-GB" dirty="0" err="1"/>
              <a:t>Showpeople</a:t>
            </a:r>
            <a:r>
              <a:rPr lang="en-GB" dirty="0"/>
              <a:t>, Boaters) students into and within higher education.</a:t>
            </a:r>
          </a:p>
          <a:p>
            <a:r>
              <a:rPr lang="en-GB" dirty="0"/>
              <a:t>Universities sign up to this pledge by their Vice Chancellor writing a letter supporting the pledge and stating they want to sign up to it.</a:t>
            </a:r>
          </a:p>
          <a:p>
            <a:r>
              <a:rPr lang="en-GB" dirty="0"/>
              <a:t>data monitoring of GTRSB student and staff numbers.</a:t>
            </a:r>
          </a:p>
          <a:p>
            <a:r>
              <a:rPr lang="en-GB" dirty="0"/>
              <a:t>building a supportive and welcoming culture for GTRSB students.</a:t>
            </a:r>
          </a:p>
          <a:p>
            <a:r>
              <a:rPr lang="en-GB" dirty="0"/>
              <a:t>outreach and engagement to local communities and inclusion</a:t>
            </a:r>
          </a:p>
          <a:p>
            <a:r>
              <a:rPr lang="en-GB" dirty="0"/>
              <a:t>celebration of cultures and communities.</a:t>
            </a:r>
          </a:p>
          <a:p>
            <a:r>
              <a:rPr lang="en-GB" dirty="0"/>
              <a:t>The pledge has been developed after consultation with members of the community.</a:t>
            </a:r>
          </a:p>
          <a:p>
            <a:r>
              <a:rPr lang="en-GB" dirty="0"/>
              <a:t>helping Gypsy, Roma, Traveller, Showmen and Boater students to access and remain in higher education. </a:t>
            </a:r>
          </a:p>
          <a:p>
            <a:endParaRPr lang="en-GB" dirty="0"/>
          </a:p>
        </p:txBody>
      </p:sp>
    </p:spTree>
    <p:extLst>
      <p:ext uri="{BB962C8B-B14F-4D97-AF65-F5344CB8AC3E}">
        <p14:creationId xmlns:p14="http://schemas.microsoft.com/office/powerpoint/2010/main" val="3919407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barriers have I personally experienced?</a:t>
            </a:r>
          </a:p>
        </p:txBody>
      </p:sp>
      <p:sp>
        <p:nvSpPr>
          <p:cNvPr id="3" name="Content Placeholder 2"/>
          <p:cNvSpPr>
            <a:spLocks noGrp="1"/>
          </p:cNvSpPr>
          <p:nvPr>
            <p:ph idx="1"/>
          </p:nvPr>
        </p:nvSpPr>
        <p:spPr/>
        <p:txBody>
          <a:bodyPr/>
          <a:lstStyle/>
          <a:p>
            <a:r>
              <a:rPr lang="en-GB" dirty="0"/>
              <a:t>I did not have access to computers/technology at home when studying a-levels which made it very difficult to apply for university and to secure the grades needed to secure a place at university.</a:t>
            </a:r>
          </a:p>
          <a:p>
            <a:r>
              <a:rPr lang="en-GB" dirty="0"/>
              <a:t>My father having low literacy made it challenging to apply for student finance.</a:t>
            </a:r>
          </a:p>
          <a:p>
            <a:r>
              <a:rPr lang="en-GB" dirty="0"/>
              <a:t>Lack of support from universities – they did not reach out. </a:t>
            </a:r>
          </a:p>
          <a:p>
            <a:endParaRPr lang="en-GB" dirty="0"/>
          </a:p>
        </p:txBody>
      </p:sp>
    </p:spTree>
    <p:extLst>
      <p:ext uri="{BB962C8B-B14F-4D97-AF65-F5344CB8AC3E}">
        <p14:creationId xmlns:p14="http://schemas.microsoft.com/office/powerpoint/2010/main" val="31128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1FC9-513B-BB46-9132-9CF5151CC051}"/>
              </a:ext>
            </a:extLst>
          </p:cNvPr>
          <p:cNvSpPr>
            <a:spLocks noGrp="1"/>
          </p:cNvSpPr>
          <p:nvPr>
            <p:ph type="title"/>
          </p:nvPr>
        </p:nvSpPr>
        <p:spPr/>
        <p:txBody>
          <a:bodyPr/>
          <a:lstStyle/>
          <a:p>
            <a:r>
              <a:rPr lang="en-US" b="1" dirty="0">
                <a:solidFill>
                  <a:schemeClr val="accent2"/>
                </a:solidFill>
              </a:rPr>
              <a:t>GRT in higher education</a:t>
            </a:r>
          </a:p>
        </p:txBody>
      </p:sp>
      <p:sp>
        <p:nvSpPr>
          <p:cNvPr id="3" name="Content Placeholder 2">
            <a:extLst>
              <a:ext uri="{FF2B5EF4-FFF2-40B4-BE49-F238E27FC236}">
                <a16:creationId xmlns:a16="http://schemas.microsoft.com/office/drawing/2014/main" id="{D63D703A-559F-5749-8BCB-3D4785F30EFC}"/>
              </a:ext>
            </a:extLst>
          </p:cNvPr>
          <p:cNvSpPr>
            <a:spLocks noGrp="1"/>
          </p:cNvSpPr>
          <p:nvPr>
            <p:ph idx="1"/>
          </p:nvPr>
        </p:nvSpPr>
        <p:spPr/>
        <p:txBody>
          <a:bodyPr/>
          <a:lstStyle/>
          <a:p>
            <a:r>
              <a:rPr lang="en-US" dirty="0"/>
              <a:t>GRT a diverse community who experience historic marginalisation across multiple social policy areas. </a:t>
            </a:r>
          </a:p>
          <a:p>
            <a:r>
              <a:rPr lang="en-US" dirty="0"/>
              <a:t>Lack of accurate data to capture the educational pathways of GRT</a:t>
            </a:r>
          </a:p>
          <a:p>
            <a:r>
              <a:rPr lang="en-GB" dirty="0"/>
              <a:t>UCAS data from 2018 indicated 110 applicants and 70 acceptances (that have increased from 70/50 in 2013). </a:t>
            </a:r>
          </a:p>
          <a:p>
            <a:r>
              <a:rPr lang="en-GB" dirty="0"/>
              <a:t>HESA returns in 2016 suggested that only </a:t>
            </a:r>
            <a:r>
              <a:rPr lang="en-GB" b="1" dirty="0"/>
              <a:t>3 to 4% </a:t>
            </a:r>
            <a:r>
              <a:rPr lang="en-GB" dirty="0"/>
              <a:t>of GRT young people aged 18–30 accessed HE in 2014/15, whereas </a:t>
            </a:r>
            <a:r>
              <a:rPr lang="en-GB" b="1" dirty="0"/>
              <a:t>43%</a:t>
            </a:r>
            <a:r>
              <a:rPr lang="en-GB" dirty="0"/>
              <a:t> of the national 18–30 year old population did so. (Mulcahy </a:t>
            </a:r>
            <a:r>
              <a:rPr lang="en-GB" i="1" dirty="0"/>
              <a:t>et al</a:t>
            </a:r>
            <a:r>
              <a:rPr lang="en-GB" dirty="0"/>
              <a:t>., 2017) </a:t>
            </a:r>
            <a:endParaRPr lang="en-US" dirty="0"/>
          </a:p>
          <a:p>
            <a:endParaRPr lang="en-US" dirty="0"/>
          </a:p>
        </p:txBody>
      </p:sp>
    </p:spTree>
    <p:extLst>
      <p:ext uri="{BB962C8B-B14F-4D97-AF65-F5344CB8AC3E}">
        <p14:creationId xmlns:p14="http://schemas.microsoft.com/office/powerpoint/2010/main" val="23353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69BA-AFF6-6E40-8CC3-C53236AC8CB5}"/>
              </a:ext>
            </a:extLst>
          </p:cNvPr>
          <p:cNvSpPr>
            <a:spLocks noGrp="1"/>
          </p:cNvSpPr>
          <p:nvPr>
            <p:ph type="title"/>
          </p:nvPr>
        </p:nvSpPr>
        <p:spPr/>
        <p:txBody>
          <a:bodyPr/>
          <a:lstStyle/>
          <a:p>
            <a:r>
              <a:rPr lang="en-US" b="1" dirty="0">
                <a:solidFill>
                  <a:schemeClr val="accent2"/>
                </a:solidFill>
              </a:rPr>
              <a:t>Persistent barriers to higher education </a:t>
            </a:r>
          </a:p>
        </p:txBody>
      </p:sp>
      <p:sp>
        <p:nvSpPr>
          <p:cNvPr id="3" name="Content Placeholder 2">
            <a:extLst>
              <a:ext uri="{FF2B5EF4-FFF2-40B4-BE49-F238E27FC236}">
                <a16:creationId xmlns:a16="http://schemas.microsoft.com/office/drawing/2014/main" id="{D83EC144-A24F-C741-88B5-A0637B9D78BC}"/>
              </a:ext>
            </a:extLst>
          </p:cNvPr>
          <p:cNvSpPr>
            <a:spLocks noGrp="1"/>
          </p:cNvSpPr>
          <p:nvPr>
            <p:ph idx="1"/>
          </p:nvPr>
        </p:nvSpPr>
        <p:spPr>
          <a:xfrm>
            <a:off x="838200" y="3428999"/>
            <a:ext cx="10515600" cy="2747963"/>
          </a:xfrm>
        </p:spPr>
        <p:txBody>
          <a:bodyPr>
            <a:normAutofit lnSpcReduction="10000"/>
          </a:bodyPr>
          <a:lstStyle/>
          <a:p>
            <a:pPr marL="0" indent="0" algn="r">
              <a:buNone/>
            </a:pPr>
            <a:endParaRPr lang="en-GB" dirty="0"/>
          </a:p>
          <a:p>
            <a:r>
              <a:rPr lang="en-GB" dirty="0"/>
              <a:t>‘Poor’ progression through compulsory schooling </a:t>
            </a:r>
          </a:p>
          <a:p>
            <a:r>
              <a:rPr lang="en-GB" dirty="0"/>
              <a:t>Experiences of racism and bullying, a lack of understanding of GRT culture and historic and cultural valuing of particular forms of work (Bhopal and Myers, 2016)</a:t>
            </a:r>
          </a:p>
          <a:p>
            <a:r>
              <a:rPr lang="en-GB" dirty="0"/>
              <a:t>These factors impede access opportunities to higher education</a:t>
            </a:r>
          </a:p>
          <a:p>
            <a:pPr marL="0" indent="0" algn="r">
              <a:buNone/>
            </a:pPr>
            <a:endParaRPr lang="en-GB" dirty="0"/>
          </a:p>
          <a:p>
            <a:endParaRPr lang="en-US" dirty="0"/>
          </a:p>
        </p:txBody>
      </p:sp>
      <p:sp>
        <p:nvSpPr>
          <p:cNvPr id="4" name="TextBox 3">
            <a:extLst>
              <a:ext uri="{FF2B5EF4-FFF2-40B4-BE49-F238E27FC236}">
                <a16:creationId xmlns:a16="http://schemas.microsoft.com/office/drawing/2014/main" id="{403E5B13-8A86-E442-9630-6A658FE3B7A3}"/>
              </a:ext>
            </a:extLst>
          </p:cNvPr>
          <p:cNvSpPr txBox="1"/>
          <p:nvPr/>
        </p:nvSpPr>
        <p:spPr>
          <a:xfrm>
            <a:off x="838200" y="1758951"/>
            <a:ext cx="10863263" cy="156966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GB" sz="2400" i="1" dirty="0"/>
              <a:t>My parents wanted me to learn to read and write because they can’t do it. They couldn’t help me with my homework. As they said you need your education cos the world is changing and you won’t get anywhere if you can’t read or write’ </a:t>
            </a:r>
          </a:p>
          <a:p>
            <a:pPr algn="r"/>
            <a:r>
              <a:rPr lang="en-GB" sz="2400" dirty="0"/>
              <a:t>(Mapping for Change, 2019</a:t>
            </a:r>
            <a:endParaRPr lang="en-US" sz="2400" dirty="0"/>
          </a:p>
        </p:txBody>
      </p:sp>
    </p:spTree>
    <p:extLst>
      <p:ext uri="{BB962C8B-B14F-4D97-AF65-F5344CB8AC3E}">
        <p14:creationId xmlns:p14="http://schemas.microsoft.com/office/powerpoint/2010/main" val="418513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6A55-BA9F-204E-B130-401BCDF621D3}"/>
              </a:ext>
            </a:extLst>
          </p:cNvPr>
          <p:cNvSpPr>
            <a:spLocks noGrp="1"/>
          </p:cNvSpPr>
          <p:nvPr>
            <p:ph type="title"/>
          </p:nvPr>
        </p:nvSpPr>
        <p:spPr/>
        <p:txBody>
          <a:bodyPr/>
          <a:lstStyle/>
          <a:p>
            <a:r>
              <a:rPr lang="en-US" b="1" dirty="0">
                <a:solidFill>
                  <a:schemeClr val="accent2"/>
                </a:solidFill>
              </a:rPr>
              <a:t>A marginalised minority within WP</a:t>
            </a:r>
          </a:p>
        </p:txBody>
      </p:sp>
      <p:sp>
        <p:nvSpPr>
          <p:cNvPr id="3" name="Content Placeholder 2">
            <a:extLst>
              <a:ext uri="{FF2B5EF4-FFF2-40B4-BE49-F238E27FC236}">
                <a16:creationId xmlns:a16="http://schemas.microsoft.com/office/drawing/2014/main" id="{BD11D209-3932-154D-B4F4-9E5059953732}"/>
              </a:ext>
            </a:extLst>
          </p:cNvPr>
          <p:cNvSpPr>
            <a:spLocks noGrp="1"/>
          </p:cNvSpPr>
          <p:nvPr>
            <p:ph idx="1"/>
          </p:nvPr>
        </p:nvSpPr>
        <p:spPr/>
        <p:txBody>
          <a:bodyPr/>
          <a:lstStyle/>
          <a:p>
            <a:r>
              <a:rPr lang="en-GB" dirty="0"/>
              <a:t>Less than 30% of Access and Participation Plans (APPs) mention GRT learners and less than 5% include specific activities to support access to higher education.  (Atherton, 2020)</a:t>
            </a:r>
          </a:p>
          <a:p>
            <a:r>
              <a:rPr lang="en-GB" dirty="0"/>
              <a:t>Rom Belong Scheme (KCL) is notable in providing a scholarship, mentoring and network of events for GRT students. Parallels other EU approaches for Roma (e.g.  Roma Access Programme, CEU)</a:t>
            </a:r>
          </a:p>
          <a:p>
            <a:r>
              <a:rPr lang="en-GB" dirty="0"/>
              <a:t>There is a lack of national direction and impetus for widening access to, and supporting the retention and success of, Gypsies, Travellers and Roma in UK higher education (Danvers, 2015). </a:t>
            </a:r>
          </a:p>
        </p:txBody>
      </p:sp>
    </p:spTree>
    <p:extLst>
      <p:ext uri="{BB962C8B-B14F-4D97-AF65-F5344CB8AC3E}">
        <p14:creationId xmlns:p14="http://schemas.microsoft.com/office/powerpoint/2010/main" val="391505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38900CF-CED5-A944-AF83-5E9276BDF659}"/>
              </a:ext>
            </a:extLst>
          </p:cNvPr>
          <p:cNvSpPr>
            <a:spLocks noGrp="1"/>
          </p:cNvSpPr>
          <p:nvPr>
            <p:ph type="title"/>
          </p:nvPr>
        </p:nvSpPr>
        <p:spPr>
          <a:xfrm>
            <a:off x="838200" y="365125"/>
            <a:ext cx="5393361" cy="1325563"/>
          </a:xfrm>
        </p:spPr>
        <p:txBody>
          <a:bodyPr>
            <a:normAutofit/>
          </a:bodyPr>
          <a:lstStyle/>
          <a:p>
            <a:r>
              <a:rPr lang="en-US" b="1" dirty="0">
                <a:solidFill>
                  <a:schemeClr val="accent2"/>
                </a:solidFill>
              </a:rPr>
              <a:t>Our work in Sussex</a:t>
            </a:r>
          </a:p>
        </p:txBody>
      </p:sp>
      <p:sp>
        <p:nvSpPr>
          <p:cNvPr id="3" name="Content Placeholder 2">
            <a:extLst>
              <a:ext uri="{FF2B5EF4-FFF2-40B4-BE49-F238E27FC236}">
                <a16:creationId xmlns:a16="http://schemas.microsoft.com/office/drawing/2014/main" id="{7079D4EC-992B-644A-A7E9-F745CE681991}"/>
              </a:ext>
            </a:extLst>
          </p:cNvPr>
          <p:cNvSpPr>
            <a:spLocks noGrp="1"/>
          </p:cNvSpPr>
          <p:nvPr>
            <p:ph idx="1"/>
          </p:nvPr>
        </p:nvSpPr>
        <p:spPr>
          <a:xfrm>
            <a:off x="838200" y="1825625"/>
            <a:ext cx="5393361" cy="4351338"/>
          </a:xfrm>
        </p:spPr>
        <p:txBody>
          <a:bodyPr>
            <a:normAutofit/>
          </a:bodyPr>
          <a:lstStyle/>
          <a:p>
            <a:r>
              <a:rPr lang="en-US" sz="2200" i="1"/>
              <a:t>Sussex GRT Collaborative </a:t>
            </a:r>
            <a:r>
              <a:rPr lang="en-US" sz="2200"/>
              <a:t>– a network including representation from academics, widening participation, local authority, schools and community. </a:t>
            </a:r>
          </a:p>
          <a:p>
            <a:r>
              <a:rPr lang="en-US" sz="2200" i="1"/>
              <a:t>Supporting GRT Educational Transitions – </a:t>
            </a:r>
            <a:r>
              <a:rPr lang="en-US" sz="2200"/>
              <a:t>a project designing and evaluating a GRT focused WP initiative in East Sussex. (</a:t>
            </a:r>
            <a:r>
              <a:rPr lang="en-GB" sz="2200"/>
              <a:t>Danvers, Hinton-Smith, Derbyshire and Lewis, 2019)</a:t>
            </a:r>
            <a:endParaRPr lang="en-US" sz="2200" i="1"/>
          </a:p>
          <a:p>
            <a:r>
              <a:rPr lang="en-US" sz="2200" i="1"/>
              <a:t>Learning under Lockdown – </a:t>
            </a:r>
            <a:r>
              <a:rPr lang="en-US" sz="2200"/>
              <a:t>creative art project reflecting on the impacts of covid-19 on GRT young people and their ‘future selves’. </a:t>
            </a:r>
            <a:endParaRPr lang="en-US" sz="2200" i="1"/>
          </a:p>
        </p:txBody>
      </p:sp>
      <p:pic>
        <p:nvPicPr>
          <p:cNvPr id="4" name="Picture 3" descr="A painting in a patch of grass&#10;&#10;Description automatically generated">
            <a:extLst>
              <a:ext uri="{FF2B5EF4-FFF2-40B4-BE49-F238E27FC236}">
                <a16:creationId xmlns:a16="http://schemas.microsoft.com/office/drawing/2014/main" id="{B02C58CE-CDFB-4140-B0C8-3F3B30F11D4E}"/>
              </a:ext>
            </a:extLst>
          </p:cNvPr>
          <p:cNvPicPr/>
          <p:nvPr/>
        </p:nvPicPr>
        <p:blipFill rotWithShape="1">
          <a:blip r:embed="rId3"/>
          <a:srcRect l="2733" r="41019"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2" name="Arc 2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Oval 2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07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4546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D8F539-2660-494D-98ED-33677180B695}"/>
              </a:ext>
            </a:extLst>
          </p:cNvPr>
          <p:cNvSpPr>
            <a:spLocks noGrp="1"/>
          </p:cNvSpPr>
          <p:nvPr>
            <p:ph type="title"/>
          </p:nvPr>
        </p:nvSpPr>
        <p:spPr>
          <a:xfrm>
            <a:off x="524256" y="491260"/>
            <a:ext cx="6594189" cy="1625210"/>
          </a:xfrm>
        </p:spPr>
        <p:txBody>
          <a:bodyPr>
            <a:normAutofit/>
          </a:bodyPr>
          <a:lstStyle/>
          <a:p>
            <a:r>
              <a:rPr lang="en-US" b="1">
                <a:solidFill>
                  <a:srgbClr val="FFFFFF"/>
                </a:solidFill>
              </a:rPr>
              <a:t>Recommendations</a:t>
            </a:r>
          </a:p>
        </p:txBody>
      </p:sp>
      <p:pic>
        <p:nvPicPr>
          <p:cNvPr id="5" name="Picture 4" descr="A person wearing a suit and tie&#10;&#10;Description automatically generated">
            <a:extLst>
              <a:ext uri="{FF2B5EF4-FFF2-40B4-BE49-F238E27FC236}">
                <a16:creationId xmlns:a16="http://schemas.microsoft.com/office/drawing/2014/main" id="{9E78B009-DF7F-D443-88DB-54D4D8FD3897}"/>
              </a:ext>
            </a:extLst>
          </p:cNvPr>
          <p:cNvPicPr>
            <a:picLocks noChangeAspect="1"/>
          </p:cNvPicPr>
          <p:nvPr/>
        </p:nvPicPr>
        <p:blipFill rotWithShape="1">
          <a:blip r:embed="rId3"/>
          <a:srcRect l="1" t="332" r="1" b="7121"/>
          <a:stretch/>
        </p:blipFill>
        <p:spPr>
          <a:xfrm>
            <a:off x="327547" y="2454903"/>
            <a:ext cx="7058306" cy="3788735"/>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BAE0891-262F-2041-889B-C7CE22ACEB5B}"/>
              </a:ext>
            </a:extLst>
          </p:cNvPr>
          <p:cNvSpPr>
            <a:spLocks noGrp="1"/>
          </p:cNvSpPr>
          <p:nvPr>
            <p:ph idx="1"/>
          </p:nvPr>
        </p:nvSpPr>
        <p:spPr>
          <a:xfrm>
            <a:off x="8029319" y="917725"/>
            <a:ext cx="3424739" cy="4852362"/>
          </a:xfrm>
        </p:spPr>
        <p:txBody>
          <a:bodyPr anchor="ctr">
            <a:normAutofit/>
          </a:bodyPr>
          <a:lstStyle/>
          <a:p>
            <a:pPr marL="514350" indent="-514350">
              <a:buFont typeface="+mj-lt"/>
              <a:buAutoNum type="arabicPeriod"/>
            </a:pPr>
            <a:r>
              <a:rPr lang="en-US" sz="2000">
                <a:solidFill>
                  <a:srgbClr val="FFFFFF"/>
                </a:solidFill>
              </a:rPr>
              <a:t>Need for holistic, bespoke and targeted support (from finances to parental engagement) from schools to HE. </a:t>
            </a:r>
          </a:p>
          <a:p>
            <a:pPr marL="514350" indent="-514350">
              <a:buFont typeface="+mj-lt"/>
              <a:buAutoNum type="arabicPeriod"/>
            </a:pPr>
            <a:r>
              <a:rPr lang="en-US" sz="2000">
                <a:solidFill>
                  <a:srgbClr val="FFFFFF"/>
                </a:solidFill>
              </a:rPr>
              <a:t>Developing belief in HE as part of future selves BUT also need for inclusive school practices and curricula in order to attain.</a:t>
            </a:r>
          </a:p>
          <a:p>
            <a:pPr marL="514350" indent="-514350">
              <a:buFont typeface="+mj-lt"/>
              <a:buAutoNum type="arabicPeriod"/>
            </a:pPr>
            <a:r>
              <a:rPr lang="en-US" sz="2000">
                <a:solidFill>
                  <a:srgbClr val="FFFFFF"/>
                </a:solidFill>
              </a:rPr>
              <a:t>Recognition of complex lives and identities of GRT and the need to change dominant prejudiced perspectives. </a:t>
            </a:r>
          </a:p>
        </p:txBody>
      </p:sp>
    </p:spTree>
    <p:extLst>
      <p:ext uri="{BB962C8B-B14F-4D97-AF65-F5344CB8AC3E}">
        <p14:creationId xmlns:p14="http://schemas.microsoft.com/office/powerpoint/2010/main" val="218179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8544-D85D-4941-A7A6-10FA0575034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6E9A2E6-7236-C249-8BC5-651634BFC137}"/>
              </a:ext>
            </a:extLst>
          </p:cNvPr>
          <p:cNvSpPr>
            <a:spLocks noGrp="1"/>
          </p:cNvSpPr>
          <p:nvPr>
            <p:ph idx="1"/>
          </p:nvPr>
        </p:nvSpPr>
        <p:spPr/>
        <p:txBody>
          <a:bodyPr>
            <a:normAutofit fontScale="70000" lnSpcReduction="20000"/>
          </a:bodyPr>
          <a:lstStyle/>
          <a:p>
            <a:r>
              <a:rPr lang="en-GB" dirty="0"/>
              <a:t>Atherton, G. (2020). </a:t>
            </a:r>
            <a:r>
              <a:rPr lang="en-GB" i="1" dirty="0"/>
              <a:t>More than luck: enabling access and success in Higher Education for Gypsy, Romany and Traveller (GRT) communities. </a:t>
            </a:r>
            <a:r>
              <a:rPr lang="en-GB" dirty="0"/>
              <a:t>London: Sir John Cass Foundation. </a:t>
            </a:r>
          </a:p>
          <a:p>
            <a:r>
              <a:rPr lang="en-GB" dirty="0"/>
              <a:t>Bhopal, K. and Myers, M. (2016) ‘Marginal groups in marginal times: Gypsy and Traveller parents and home education in England, UK’. </a:t>
            </a:r>
            <a:r>
              <a:rPr lang="en-GB" i="1" dirty="0"/>
              <a:t>British Educational Research Journal.</a:t>
            </a:r>
            <a:r>
              <a:rPr lang="en-GB" dirty="0"/>
              <a:t> 42, 1: 5-20.</a:t>
            </a:r>
          </a:p>
          <a:p>
            <a:r>
              <a:rPr lang="en-GB" dirty="0"/>
              <a:t>Danvers, E. (2015). </a:t>
            </a:r>
            <a:r>
              <a:rPr lang="en-GB" i="1" dirty="0"/>
              <a:t>Supporting Roma Students in Higher Education. Briefing Report on Higher Education, Internationalisation and Roma in the UK.</a:t>
            </a:r>
            <a:r>
              <a:rPr lang="en-GB" dirty="0"/>
              <a:t> http://</a:t>
            </a:r>
            <a:r>
              <a:rPr lang="en-GB" dirty="0" err="1"/>
              <a:t>www.sussex.ac.uk</a:t>
            </a:r>
            <a:r>
              <a:rPr lang="en-GB" dirty="0"/>
              <a:t>/education/cheer/</a:t>
            </a:r>
            <a:r>
              <a:rPr lang="en-GB" dirty="0" err="1"/>
              <a:t>researchprojects</a:t>
            </a:r>
            <a:r>
              <a:rPr lang="en-GB" dirty="0"/>
              <a:t>/rise/outputs</a:t>
            </a:r>
          </a:p>
          <a:p>
            <a:r>
              <a:rPr lang="en-GB" dirty="0"/>
              <a:t>Danvers, Hinton-Smith, Derbyshire and Lewis (2019) </a:t>
            </a:r>
            <a:r>
              <a:rPr lang="en-GB" i="1" dirty="0"/>
              <a:t>Supporting Gypsy, Roma and Traveller Educational Transitions</a:t>
            </a:r>
            <a:r>
              <a:rPr lang="en-GB" dirty="0"/>
              <a:t>. Brighton: Sussex Learning Network. </a:t>
            </a:r>
            <a:endParaRPr lang="en-US" dirty="0"/>
          </a:p>
          <a:p>
            <a:r>
              <a:rPr lang="en-GB" dirty="0"/>
              <a:t>Mapping for Change (2019) </a:t>
            </a:r>
            <a:r>
              <a:rPr lang="en-GB" i="1" dirty="0"/>
              <a:t>Discrimination in London schools against Gypsies and Travellers </a:t>
            </a:r>
            <a:r>
              <a:rPr lang="en-GB" dirty="0" err="1"/>
              <a:t>www.mappingforchange.org</a:t>
            </a:r>
            <a:r>
              <a:rPr lang="en-GB" dirty="0"/>
              <a:t>. </a:t>
            </a:r>
            <a:r>
              <a:rPr lang="en-GB" dirty="0" err="1"/>
              <a:t>uk</a:t>
            </a:r>
            <a:r>
              <a:rPr lang="en-GB" dirty="0"/>
              <a:t>/2019/07/discrimination-</a:t>
            </a:r>
            <a:r>
              <a:rPr lang="en-GB" dirty="0" err="1"/>
              <a:t>inlondon</a:t>
            </a:r>
            <a:r>
              <a:rPr lang="en-GB" dirty="0"/>
              <a:t>-schools-</a:t>
            </a:r>
            <a:r>
              <a:rPr lang="en-GB" dirty="0" err="1"/>
              <a:t>againstgypsies</a:t>
            </a:r>
            <a:r>
              <a:rPr lang="en-GB" dirty="0"/>
              <a:t>-and-travellers </a:t>
            </a:r>
          </a:p>
          <a:p>
            <a:r>
              <a:rPr lang="en-GB" dirty="0"/>
              <a:t>Mulcahy et. al. (2017) </a:t>
            </a:r>
            <a:r>
              <a:rPr lang="en-GB" i="1" dirty="0"/>
              <a:t>The underrepresentation of Gypsy, Roma and Traveller pupils in higher education: A report on barriers from early years to secondary and beyond</a:t>
            </a:r>
            <a:r>
              <a:rPr lang="en-GB" dirty="0"/>
              <a:t>. London: KCL. </a:t>
            </a:r>
          </a:p>
        </p:txBody>
      </p:sp>
    </p:spTree>
    <p:extLst>
      <p:ext uri="{BB962C8B-B14F-4D97-AF65-F5344CB8AC3E}">
        <p14:creationId xmlns:p14="http://schemas.microsoft.com/office/powerpoint/2010/main" val="75573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A417-F575-4686-9C62-2CE39671CF33}"/>
              </a:ext>
            </a:extLst>
          </p:cNvPr>
          <p:cNvSpPr>
            <a:spLocks noGrp="1"/>
          </p:cNvSpPr>
          <p:nvPr>
            <p:ph type="ctrTitle"/>
          </p:nvPr>
        </p:nvSpPr>
        <p:spPr>
          <a:xfrm>
            <a:off x="1177458" y="455574"/>
            <a:ext cx="7766936" cy="1646302"/>
          </a:xfrm>
        </p:spPr>
        <p:txBody>
          <a:bodyPr/>
          <a:lstStyle/>
          <a:p>
            <a:pPr algn="l"/>
            <a:r>
              <a:rPr lang="en-GB" sz="4400" dirty="0"/>
              <a:t>Maxine Lambert:</a:t>
            </a:r>
            <a:br>
              <a:rPr lang="en-GB" sz="4400" dirty="0"/>
            </a:br>
            <a:r>
              <a:rPr lang="en-GB" sz="4400" dirty="0"/>
              <a:t>Breaking down the barriers</a:t>
            </a:r>
          </a:p>
        </p:txBody>
      </p:sp>
      <p:sp>
        <p:nvSpPr>
          <p:cNvPr id="7" name="TextBox 6">
            <a:extLst>
              <a:ext uri="{FF2B5EF4-FFF2-40B4-BE49-F238E27FC236}">
                <a16:creationId xmlns:a16="http://schemas.microsoft.com/office/drawing/2014/main" id="{63111B97-29F0-4D53-BB55-B1E133D93662}"/>
              </a:ext>
            </a:extLst>
          </p:cNvPr>
          <p:cNvSpPr txBox="1"/>
          <p:nvPr/>
        </p:nvSpPr>
        <p:spPr>
          <a:xfrm>
            <a:off x="6764677" y="5848428"/>
            <a:ext cx="4359433" cy="553998"/>
          </a:xfrm>
          <a:prstGeom prst="rect">
            <a:avLst/>
          </a:prstGeom>
          <a:noFill/>
        </p:spPr>
        <p:txBody>
          <a:bodyPr wrap="square">
            <a:spAutoFit/>
          </a:bodyPr>
          <a:lstStyle/>
          <a:p>
            <a:r>
              <a:rPr lang="en-GB" sz="1000" dirty="0"/>
              <a:t>"Irish Traveller Mary Ann McCarthy's grandchildren, Mary Ann and Mary Ann, who are facing eviction from Dale Farm Travellers' site in Essex" by The Advocacy Project is licensed under CC BY-NC-SA 2.0</a:t>
            </a:r>
          </a:p>
        </p:txBody>
      </p:sp>
      <p:pic>
        <p:nvPicPr>
          <p:cNvPr id="8" name="Picture 7">
            <a:extLst>
              <a:ext uri="{FF2B5EF4-FFF2-40B4-BE49-F238E27FC236}">
                <a16:creationId xmlns:a16="http://schemas.microsoft.com/office/drawing/2014/main" id="{E3D24ED5-8EF5-4DD2-91A8-8BAC127C07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10244" y="2788227"/>
            <a:ext cx="4461164" cy="3345873"/>
          </a:xfrm>
          <a:prstGeom prst="rect">
            <a:avLst/>
          </a:prstGeom>
        </p:spPr>
      </p:pic>
      <p:pic>
        <p:nvPicPr>
          <p:cNvPr id="9" name="Picture 8">
            <a:extLst>
              <a:ext uri="{FF2B5EF4-FFF2-40B4-BE49-F238E27FC236}">
                <a16:creationId xmlns:a16="http://schemas.microsoft.com/office/drawing/2014/main" id="{CDC6AE94-F15B-46EC-99FC-808B75478E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1309" y="2332810"/>
            <a:ext cx="5278582" cy="3515618"/>
          </a:xfrm>
          <a:prstGeom prst="rect">
            <a:avLst/>
          </a:prstGeom>
        </p:spPr>
      </p:pic>
    </p:spTree>
    <p:extLst>
      <p:ext uri="{BB962C8B-B14F-4D97-AF65-F5344CB8AC3E}">
        <p14:creationId xmlns:p14="http://schemas.microsoft.com/office/powerpoint/2010/main" val="3836527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3372</Words>
  <Application>Microsoft Macintosh PowerPoint</Application>
  <PresentationFormat>Widescreen</PresentationFormat>
  <Paragraphs>247</Paragraphs>
  <Slides>29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Gypsy, Roma and Travellers</vt:lpstr>
      <vt:lpstr>Our plan</vt:lpstr>
      <vt:lpstr>GRT in higher education</vt:lpstr>
      <vt:lpstr>Persistent barriers to higher education </vt:lpstr>
      <vt:lpstr>A marginalised minority within WP</vt:lpstr>
      <vt:lpstr>Our work in Sussex</vt:lpstr>
      <vt:lpstr>Recommendations</vt:lpstr>
      <vt:lpstr>References</vt:lpstr>
      <vt:lpstr>Maxine Lambert: Breaking down the barriers</vt:lpstr>
      <vt:lpstr>What I aim to cover today…</vt:lpstr>
      <vt:lpstr> Who am I?</vt:lpstr>
      <vt:lpstr>PowerPoint Presentation</vt:lpstr>
      <vt:lpstr>PowerPoint Presentation</vt:lpstr>
      <vt:lpstr>PowerPoint Presentation</vt:lpstr>
      <vt:lpstr>Being anti-Traveller is Racism</vt:lpstr>
      <vt:lpstr>Case study</vt:lpstr>
      <vt:lpstr>Scenario One:    Shakira </vt:lpstr>
      <vt:lpstr>Case Study</vt:lpstr>
      <vt:lpstr>Challenges</vt:lpstr>
      <vt:lpstr>Action plan: </vt:lpstr>
      <vt:lpstr>The web of barriers leading to disengagement from educational institutions…includes: </vt:lpstr>
      <vt:lpstr>What we do in Brighton &amp; Hove  </vt:lpstr>
      <vt:lpstr>General question time</vt:lpstr>
      <vt:lpstr>Thank you for listening</vt:lpstr>
      <vt:lpstr>What will I discuss? </vt:lpstr>
      <vt:lpstr>Who am I and what does my role entail?</vt:lpstr>
      <vt:lpstr>What are some barriers?</vt:lpstr>
      <vt:lpstr>What do I mean by “The pledge”?</vt:lpstr>
      <vt:lpstr>What barriers have I personally experienced?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Gypsy, Roma and Travellers</dc:title>
  <dc:creator>Emily Danvers</dc:creator>
  <cp:lastModifiedBy>Emily Danvers</cp:lastModifiedBy>
  <cp:revision>6</cp:revision>
  <dcterms:created xsi:type="dcterms:W3CDTF">2020-11-05T20:35:58Z</dcterms:created>
  <dcterms:modified xsi:type="dcterms:W3CDTF">2020-11-23T13:34:31Z</dcterms:modified>
</cp:coreProperties>
</file>